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85" r:id="rId4"/>
    <p:sldId id="286" r:id="rId5"/>
    <p:sldId id="262" r:id="rId6"/>
    <p:sldId id="287" r:id="rId7"/>
    <p:sldId id="290" r:id="rId8"/>
    <p:sldId id="298" r:id="rId9"/>
    <p:sldId id="292" r:id="rId10"/>
    <p:sldId id="311" r:id="rId11"/>
    <p:sldId id="289" r:id="rId12"/>
    <p:sldId id="307" r:id="rId13"/>
    <p:sldId id="297" r:id="rId14"/>
    <p:sldId id="301" r:id="rId15"/>
    <p:sldId id="302" r:id="rId16"/>
    <p:sldId id="305" r:id="rId17"/>
    <p:sldId id="312" r:id="rId18"/>
    <p:sldId id="261" r:id="rId19"/>
  </p:sldIdLst>
  <p:sldSz cx="8891588" cy="6696075"/>
  <p:notesSz cx="9928225" cy="14357350"/>
  <p:defaultTextStyle>
    <a:defPPr>
      <a:defRPr lang="es-ES"/>
    </a:defPPr>
    <a:lvl1pPr marL="0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1pPr>
    <a:lvl2pPr marL="374081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2pPr>
    <a:lvl3pPr marL="748162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3pPr>
    <a:lvl4pPr marL="1122243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4pPr>
    <a:lvl5pPr marL="1496324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5pPr>
    <a:lvl6pPr marL="1870405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6pPr>
    <a:lvl7pPr marL="2244486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7pPr>
    <a:lvl8pPr marL="2618567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8pPr>
    <a:lvl9pPr marL="2992648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09" userDrawn="1">
          <p15:clr>
            <a:srgbClr val="A4A3A4"/>
          </p15:clr>
        </p15:guide>
        <p15:guide id="3" pos="5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0"/>
    <p:restoredTop sz="94425"/>
  </p:normalViewPr>
  <p:slideViewPr>
    <p:cSldViewPr snapToGrid="0" snapToObjects="1">
      <p:cViewPr varScale="1">
        <p:scale>
          <a:sx n="113" d="100"/>
          <a:sy n="113" d="100"/>
        </p:scale>
        <p:origin x="-1692" y="-108"/>
      </p:cViewPr>
      <p:guideLst>
        <p:guide orient="horz" pos="2109"/>
        <p:guide pos="5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720361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720361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r">
              <a:defRPr sz="1800"/>
            </a:lvl1pPr>
          </a:lstStyle>
          <a:p>
            <a:fld id="{0C6ECEBF-D1C4-4D38-8A42-4DEEA265E124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747838" y="1795463"/>
            <a:ext cx="6432550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69" tIns="69385" rIns="138769" bIns="69385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823" y="6909474"/>
            <a:ext cx="7942580" cy="5653207"/>
          </a:xfrm>
          <a:prstGeom prst="rect">
            <a:avLst/>
          </a:prstGeom>
        </p:spPr>
        <p:txBody>
          <a:bodyPr vert="horz" lIns="138769" tIns="69385" rIns="138769" bIns="6938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3636992"/>
            <a:ext cx="4302231" cy="720359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3697" y="13636992"/>
            <a:ext cx="4302231" cy="720359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r">
              <a:defRPr sz="1800"/>
            </a:lvl1pPr>
          </a:lstStyle>
          <a:p>
            <a:fld id="{8650FAF5-3663-42C0-A0C3-9AB3B014E82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63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69" y="1095863"/>
            <a:ext cx="7557850" cy="2331226"/>
          </a:xfrm>
        </p:spPr>
        <p:txBody>
          <a:bodyPr anchor="b"/>
          <a:lstStyle>
            <a:lvl1pPr algn="ctr">
              <a:defRPr sz="5834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449" y="3516990"/>
            <a:ext cx="6668691" cy="1616668"/>
          </a:xfrm>
        </p:spPr>
        <p:txBody>
          <a:bodyPr/>
          <a:lstStyle>
            <a:lvl1pPr marL="0" indent="0" algn="ctr">
              <a:buNone/>
              <a:defRPr sz="2334"/>
            </a:lvl1pPr>
            <a:lvl2pPr marL="444581" indent="0" algn="ctr">
              <a:buNone/>
              <a:defRPr sz="1945"/>
            </a:lvl2pPr>
            <a:lvl3pPr marL="889163" indent="0" algn="ctr">
              <a:buNone/>
              <a:defRPr sz="1750"/>
            </a:lvl3pPr>
            <a:lvl4pPr marL="1333744" indent="0" algn="ctr">
              <a:buNone/>
              <a:defRPr sz="1556"/>
            </a:lvl4pPr>
            <a:lvl5pPr marL="1778325" indent="0" algn="ctr">
              <a:buNone/>
              <a:defRPr sz="1556"/>
            </a:lvl5pPr>
            <a:lvl6pPr marL="2222906" indent="0" algn="ctr">
              <a:buNone/>
              <a:defRPr sz="1556"/>
            </a:lvl6pPr>
            <a:lvl7pPr marL="2667488" indent="0" algn="ctr">
              <a:buNone/>
              <a:defRPr sz="1556"/>
            </a:lvl7pPr>
            <a:lvl8pPr marL="3112069" indent="0" algn="ctr">
              <a:buNone/>
              <a:defRPr sz="1556"/>
            </a:lvl8pPr>
            <a:lvl9pPr marL="3556650" indent="0" algn="ctr">
              <a:buNone/>
              <a:defRPr sz="1556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47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3043" y="356504"/>
            <a:ext cx="1917249" cy="567461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297" y="356504"/>
            <a:ext cx="5640601" cy="567461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91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66" y="1669371"/>
            <a:ext cx="7668995" cy="2785381"/>
          </a:xfrm>
        </p:spPr>
        <p:txBody>
          <a:bodyPr anchor="b"/>
          <a:lstStyle>
            <a:lvl1pPr>
              <a:defRPr sz="5834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666" y="4481102"/>
            <a:ext cx="7668995" cy="1464766"/>
          </a:xfrm>
        </p:spPr>
        <p:txBody>
          <a:bodyPr/>
          <a:lstStyle>
            <a:lvl1pPr marL="0" indent="0">
              <a:buNone/>
              <a:defRPr sz="2334">
                <a:solidFill>
                  <a:schemeClr val="tx1"/>
                </a:solidFill>
              </a:defRPr>
            </a:lvl1pPr>
            <a:lvl2pPr marL="444581" indent="0">
              <a:buNone/>
              <a:defRPr sz="1945">
                <a:solidFill>
                  <a:schemeClr val="tx1">
                    <a:tint val="75000"/>
                  </a:schemeClr>
                </a:solidFill>
              </a:defRPr>
            </a:lvl2pPr>
            <a:lvl3pPr marL="889163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3pPr>
            <a:lvl4pPr marL="133374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177832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222906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2667488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11206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355665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1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297" y="1782520"/>
            <a:ext cx="3778925" cy="424859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1366" y="1782520"/>
            <a:ext cx="3778925" cy="424859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41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55" y="356505"/>
            <a:ext cx="7668995" cy="129426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456" y="1641469"/>
            <a:ext cx="3761558" cy="804459"/>
          </a:xfrm>
        </p:spPr>
        <p:txBody>
          <a:bodyPr anchor="b"/>
          <a:lstStyle>
            <a:lvl1pPr marL="0" indent="0">
              <a:buNone/>
              <a:defRPr sz="2334" b="1"/>
            </a:lvl1pPr>
            <a:lvl2pPr marL="444581" indent="0">
              <a:buNone/>
              <a:defRPr sz="1945" b="1"/>
            </a:lvl2pPr>
            <a:lvl3pPr marL="889163" indent="0">
              <a:buNone/>
              <a:defRPr sz="1750" b="1"/>
            </a:lvl3pPr>
            <a:lvl4pPr marL="1333744" indent="0">
              <a:buNone/>
              <a:defRPr sz="1556" b="1"/>
            </a:lvl4pPr>
            <a:lvl5pPr marL="1778325" indent="0">
              <a:buNone/>
              <a:defRPr sz="1556" b="1"/>
            </a:lvl5pPr>
            <a:lvl6pPr marL="2222906" indent="0">
              <a:buNone/>
              <a:defRPr sz="1556" b="1"/>
            </a:lvl6pPr>
            <a:lvl7pPr marL="2667488" indent="0">
              <a:buNone/>
              <a:defRPr sz="1556" b="1"/>
            </a:lvl7pPr>
            <a:lvl8pPr marL="3112069" indent="0">
              <a:buNone/>
              <a:defRPr sz="1556" b="1"/>
            </a:lvl8pPr>
            <a:lvl9pPr marL="3556650" indent="0">
              <a:buNone/>
              <a:defRPr sz="1556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456" y="2445927"/>
            <a:ext cx="3761558" cy="359759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1367" y="1641469"/>
            <a:ext cx="3780083" cy="804459"/>
          </a:xfrm>
        </p:spPr>
        <p:txBody>
          <a:bodyPr anchor="b"/>
          <a:lstStyle>
            <a:lvl1pPr marL="0" indent="0">
              <a:buNone/>
              <a:defRPr sz="2334" b="1"/>
            </a:lvl1pPr>
            <a:lvl2pPr marL="444581" indent="0">
              <a:buNone/>
              <a:defRPr sz="1945" b="1"/>
            </a:lvl2pPr>
            <a:lvl3pPr marL="889163" indent="0">
              <a:buNone/>
              <a:defRPr sz="1750" b="1"/>
            </a:lvl3pPr>
            <a:lvl4pPr marL="1333744" indent="0">
              <a:buNone/>
              <a:defRPr sz="1556" b="1"/>
            </a:lvl4pPr>
            <a:lvl5pPr marL="1778325" indent="0">
              <a:buNone/>
              <a:defRPr sz="1556" b="1"/>
            </a:lvl5pPr>
            <a:lvl6pPr marL="2222906" indent="0">
              <a:buNone/>
              <a:defRPr sz="1556" b="1"/>
            </a:lvl6pPr>
            <a:lvl7pPr marL="2667488" indent="0">
              <a:buNone/>
              <a:defRPr sz="1556" b="1"/>
            </a:lvl7pPr>
            <a:lvl8pPr marL="3112069" indent="0">
              <a:buNone/>
              <a:defRPr sz="1556" b="1"/>
            </a:lvl8pPr>
            <a:lvl9pPr marL="3556650" indent="0">
              <a:buNone/>
              <a:defRPr sz="1556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1367" y="2445927"/>
            <a:ext cx="3780083" cy="359759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44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55" y="446405"/>
            <a:ext cx="2867769" cy="1562418"/>
          </a:xfrm>
        </p:spPr>
        <p:txBody>
          <a:bodyPr anchor="b"/>
          <a:lstStyle>
            <a:lvl1pPr>
              <a:defRPr sz="3112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083" y="964112"/>
            <a:ext cx="4501366" cy="4758553"/>
          </a:xfrm>
        </p:spPr>
        <p:txBody>
          <a:bodyPr/>
          <a:lstStyle>
            <a:lvl1pPr>
              <a:defRPr sz="3112"/>
            </a:lvl1pPr>
            <a:lvl2pPr>
              <a:defRPr sz="2723"/>
            </a:lvl2pPr>
            <a:lvl3pPr>
              <a:defRPr sz="2334"/>
            </a:lvl3pPr>
            <a:lvl4pPr>
              <a:defRPr sz="1945"/>
            </a:lvl4pPr>
            <a:lvl5pPr>
              <a:defRPr sz="1945"/>
            </a:lvl5pPr>
            <a:lvl6pPr>
              <a:defRPr sz="1945"/>
            </a:lvl6pPr>
            <a:lvl7pPr>
              <a:defRPr sz="1945"/>
            </a:lvl7pPr>
            <a:lvl8pPr>
              <a:defRPr sz="1945"/>
            </a:lvl8pPr>
            <a:lvl9pPr>
              <a:defRPr sz="194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455" y="2008823"/>
            <a:ext cx="2867769" cy="3721592"/>
          </a:xfrm>
        </p:spPr>
        <p:txBody>
          <a:bodyPr/>
          <a:lstStyle>
            <a:lvl1pPr marL="0" indent="0">
              <a:buNone/>
              <a:defRPr sz="1556"/>
            </a:lvl1pPr>
            <a:lvl2pPr marL="444581" indent="0">
              <a:buNone/>
              <a:defRPr sz="1361"/>
            </a:lvl2pPr>
            <a:lvl3pPr marL="889163" indent="0">
              <a:buNone/>
              <a:defRPr sz="1167"/>
            </a:lvl3pPr>
            <a:lvl4pPr marL="1333744" indent="0">
              <a:buNone/>
              <a:defRPr sz="972"/>
            </a:lvl4pPr>
            <a:lvl5pPr marL="1778325" indent="0">
              <a:buNone/>
              <a:defRPr sz="972"/>
            </a:lvl5pPr>
            <a:lvl6pPr marL="2222906" indent="0">
              <a:buNone/>
              <a:defRPr sz="972"/>
            </a:lvl6pPr>
            <a:lvl7pPr marL="2667488" indent="0">
              <a:buNone/>
              <a:defRPr sz="972"/>
            </a:lvl7pPr>
            <a:lvl8pPr marL="3112069" indent="0">
              <a:buNone/>
              <a:defRPr sz="972"/>
            </a:lvl8pPr>
            <a:lvl9pPr marL="3556650" indent="0">
              <a:buNone/>
              <a:defRPr sz="972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55" y="446405"/>
            <a:ext cx="2867769" cy="1562418"/>
          </a:xfrm>
        </p:spPr>
        <p:txBody>
          <a:bodyPr anchor="b"/>
          <a:lstStyle>
            <a:lvl1pPr>
              <a:defRPr sz="3112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80083" y="964112"/>
            <a:ext cx="4501366" cy="4758553"/>
          </a:xfrm>
        </p:spPr>
        <p:txBody>
          <a:bodyPr anchor="t"/>
          <a:lstStyle>
            <a:lvl1pPr marL="0" indent="0">
              <a:buNone/>
              <a:defRPr sz="3112"/>
            </a:lvl1pPr>
            <a:lvl2pPr marL="444581" indent="0">
              <a:buNone/>
              <a:defRPr sz="2723"/>
            </a:lvl2pPr>
            <a:lvl3pPr marL="889163" indent="0">
              <a:buNone/>
              <a:defRPr sz="2334"/>
            </a:lvl3pPr>
            <a:lvl4pPr marL="1333744" indent="0">
              <a:buNone/>
              <a:defRPr sz="1945"/>
            </a:lvl4pPr>
            <a:lvl5pPr marL="1778325" indent="0">
              <a:buNone/>
              <a:defRPr sz="1945"/>
            </a:lvl5pPr>
            <a:lvl6pPr marL="2222906" indent="0">
              <a:buNone/>
              <a:defRPr sz="1945"/>
            </a:lvl6pPr>
            <a:lvl7pPr marL="2667488" indent="0">
              <a:buNone/>
              <a:defRPr sz="1945"/>
            </a:lvl7pPr>
            <a:lvl8pPr marL="3112069" indent="0">
              <a:buNone/>
              <a:defRPr sz="1945"/>
            </a:lvl8pPr>
            <a:lvl9pPr marL="3556650" indent="0">
              <a:buNone/>
              <a:defRPr sz="1945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455" y="2008823"/>
            <a:ext cx="2867769" cy="3721592"/>
          </a:xfrm>
        </p:spPr>
        <p:txBody>
          <a:bodyPr/>
          <a:lstStyle>
            <a:lvl1pPr marL="0" indent="0">
              <a:buNone/>
              <a:defRPr sz="1556"/>
            </a:lvl1pPr>
            <a:lvl2pPr marL="444581" indent="0">
              <a:buNone/>
              <a:defRPr sz="1361"/>
            </a:lvl2pPr>
            <a:lvl3pPr marL="889163" indent="0">
              <a:buNone/>
              <a:defRPr sz="1167"/>
            </a:lvl3pPr>
            <a:lvl4pPr marL="1333744" indent="0">
              <a:buNone/>
              <a:defRPr sz="972"/>
            </a:lvl4pPr>
            <a:lvl5pPr marL="1778325" indent="0">
              <a:buNone/>
              <a:defRPr sz="972"/>
            </a:lvl5pPr>
            <a:lvl6pPr marL="2222906" indent="0">
              <a:buNone/>
              <a:defRPr sz="972"/>
            </a:lvl6pPr>
            <a:lvl7pPr marL="2667488" indent="0">
              <a:buNone/>
              <a:defRPr sz="972"/>
            </a:lvl7pPr>
            <a:lvl8pPr marL="3112069" indent="0">
              <a:buNone/>
              <a:defRPr sz="972"/>
            </a:lvl8pPr>
            <a:lvl9pPr marL="3556650" indent="0">
              <a:buNone/>
              <a:defRPr sz="972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53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297" y="356505"/>
            <a:ext cx="7668995" cy="1294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297" y="1782520"/>
            <a:ext cx="7668995" cy="4248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297" y="6206271"/>
            <a:ext cx="2000607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1CE86-307B-F049-9C51-8CD5C2977CB1}" type="datetimeFigureOut">
              <a:rPr lang="es-ES" smtClean="0"/>
              <a:t>29/01/2019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5339" y="6206271"/>
            <a:ext cx="3000911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9684" y="6206271"/>
            <a:ext cx="2000607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58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89163" rtl="0" eaLnBrk="1" latinLnBrk="0" hangingPunct="1">
        <a:lnSpc>
          <a:spcPct val="90000"/>
        </a:lnSpc>
        <a:spcBef>
          <a:spcPct val="0"/>
        </a:spcBef>
        <a:buNone/>
        <a:defRPr sz="42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291" indent="-222291" algn="l" defTabSz="889163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2723" kern="1200">
          <a:solidFill>
            <a:schemeClr val="tx1"/>
          </a:solidFill>
          <a:latin typeface="+mn-lt"/>
          <a:ea typeface="+mn-ea"/>
          <a:cs typeface="+mn-cs"/>
        </a:defRPr>
      </a:lvl1pPr>
      <a:lvl2pPr marL="666872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2334" kern="1200">
          <a:solidFill>
            <a:schemeClr val="tx1"/>
          </a:solidFill>
          <a:latin typeface="+mn-lt"/>
          <a:ea typeface="+mn-ea"/>
          <a:cs typeface="+mn-cs"/>
        </a:defRPr>
      </a:lvl2pPr>
      <a:lvl3pPr marL="1111453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945" kern="1200">
          <a:solidFill>
            <a:schemeClr val="tx1"/>
          </a:solidFill>
          <a:latin typeface="+mn-lt"/>
          <a:ea typeface="+mn-ea"/>
          <a:cs typeface="+mn-cs"/>
        </a:defRPr>
      </a:lvl3pPr>
      <a:lvl4pPr marL="1556034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2000616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445197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889778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334360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778941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44581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889163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33744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778325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22906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667488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112069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556650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3122" y="1702948"/>
            <a:ext cx="7117811" cy="1741269"/>
          </a:xfrm>
        </p:spPr>
        <p:txBody>
          <a:bodyPr>
            <a:normAutofit/>
          </a:bodyPr>
          <a:lstStyle/>
          <a:p>
            <a:pPr algn="l"/>
            <a:r>
              <a:rPr lang="ca-ES" sz="6000" b="1" dirty="0">
                <a:latin typeface="Arial" charset="0"/>
                <a:ea typeface="Arial" charset="0"/>
                <a:cs typeface="Arial" charset="0"/>
              </a:rPr>
              <a:t>Equipaments </a:t>
            </a:r>
            <a:r>
              <a:rPr lang="ca-ES" sz="6000" b="1" dirty="0" smtClean="0">
                <a:latin typeface="Arial" charset="0"/>
                <a:ea typeface="Arial" charset="0"/>
                <a:cs typeface="Arial" charset="0"/>
              </a:rPr>
              <a:t>Ciutat </a:t>
            </a:r>
            <a:r>
              <a:rPr lang="ca-ES" sz="6000" b="1" dirty="0">
                <a:latin typeface="Arial" charset="0"/>
                <a:ea typeface="Arial" charset="0"/>
                <a:cs typeface="Arial" charset="0"/>
              </a:rPr>
              <a:t>Meridiana</a:t>
            </a:r>
            <a:endParaRPr lang="es-E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73122" y="3908432"/>
            <a:ext cx="41968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900" dirty="0" smtClean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Sessió Oberta del procés participatiu de </a:t>
            </a:r>
            <a:r>
              <a:rPr lang="ca-ES" sz="1900" dirty="0" smtClean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a la redacció de la MPGM</a:t>
            </a:r>
            <a:endParaRPr lang="es-ES" sz="1900" dirty="0">
              <a:solidFill>
                <a:srgbClr val="E72338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868680" y="6126480"/>
            <a:ext cx="7525512" cy="0"/>
          </a:xfrm>
          <a:prstGeom prst="line">
            <a:avLst/>
          </a:prstGeom>
          <a:ln w="12700">
            <a:solidFill>
              <a:srgbClr val="E72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68096" y="5738342"/>
            <a:ext cx="2816352" cy="53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Arial" charset="0"/>
                <a:ea typeface="Arial" charset="0"/>
                <a:cs typeface="Arial" charset="0"/>
              </a:rPr>
              <a:t>29 </a:t>
            </a: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s-ES_tradnl" sz="1400" dirty="0" err="1" smtClean="0">
                <a:latin typeface="Arial" charset="0"/>
                <a:ea typeface="Arial" charset="0"/>
                <a:cs typeface="Arial" charset="0"/>
              </a:rPr>
              <a:t>Gener</a:t>
            </a:r>
            <a:r>
              <a:rPr lang="es-ES_tradnl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s-ES_tradnl" sz="1400" dirty="0" smtClean="0">
                <a:latin typeface="Arial" charset="0"/>
                <a:ea typeface="Arial" charset="0"/>
                <a:cs typeface="Arial" charset="0"/>
              </a:rPr>
              <a:t>2019</a:t>
            </a:r>
            <a:endParaRPr lang="es-ES_tradnl" sz="1400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4" y="211756"/>
            <a:ext cx="1339200" cy="3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5423" y="1169848"/>
            <a:ext cx="8444443" cy="194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Proposta Zona E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8807" r="34594" b="35050"/>
          <a:stretch/>
        </p:blipFill>
        <p:spPr bwMode="auto">
          <a:xfrm>
            <a:off x="252705" y="1203513"/>
            <a:ext cx="2199576" cy="18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 rot="17871237">
            <a:off x="2064443" y="1380777"/>
            <a:ext cx="203293" cy="2757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angle 20"/>
          <p:cNvSpPr/>
          <p:nvPr/>
        </p:nvSpPr>
        <p:spPr>
          <a:xfrm>
            <a:off x="1767191" y="1434814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C000"/>
                </a:solidFill>
              </a:rPr>
              <a:t>E</a:t>
            </a:r>
            <a:endParaRPr lang="ca-ES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" b="1897"/>
          <a:stretch/>
        </p:blipFill>
        <p:spPr bwMode="auto">
          <a:xfrm>
            <a:off x="2476974" y="2446866"/>
            <a:ext cx="6188205" cy="397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 rot="20760792">
            <a:off x="280830" y="2127483"/>
            <a:ext cx="179878" cy="28426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Rectangle 23"/>
          <p:cNvSpPr/>
          <p:nvPr/>
        </p:nvSpPr>
        <p:spPr>
          <a:xfrm>
            <a:off x="441584" y="2057565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08350" y="1226281"/>
            <a:ext cx="6042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C00000"/>
                </a:solidFill>
              </a:rPr>
              <a:t>Estudis previs de la MPGM </a:t>
            </a:r>
            <a:r>
              <a:rPr lang="ca-ES" sz="1600" dirty="0">
                <a:solidFill>
                  <a:srgbClr val="C00000"/>
                </a:solidFill>
              </a:rPr>
              <a:t>per </a:t>
            </a:r>
            <a:r>
              <a:rPr lang="ca-ES" sz="1600" dirty="0" smtClean="0">
                <a:solidFill>
                  <a:srgbClr val="C00000"/>
                </a:solidFill>
              </a:rPr>
              <a:t>la renovació del Pavelló poliesportiu de Can Cuiàs.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1600" dirty="0" smtClean="0"/>
              <a:t>Nou CEM al Torrent del Bosc, al Metro Can Cuiàs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9074" y="4974336"/>
            <a:ext cx="475486" cy="109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86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r="2656" b="9577"/>
          <a:stretch/>
        </p:blipFill>
        <p:spPr>
          <a:xfrm>
            <a:off x="225424" y="3170814"/>
            <a:ext cx="8376710" cy="34585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5423" y="1169848"/>
            <a:ext cx="8444443" cy="194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Proposta resum al Torrent del  Bosc Llarg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8349" y="1226281"/>
            <a:ext cx="61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600" dirty="0">
                <a:solidFill>
                  <a:srgbClr val="C00000"/>
                </a:solidFill>
              </a:rPr>
              <a:t>Estudis previs de la MPGM per a </a:t>
            </a:r>
            <a:r>
              <a:rPr lang="ca-ES" sz="1600" dirty="0" smtClean="0">
                <a:solidFill>
                  <a:srgbClr val="C00000"/>
                </a:solidFill>
              </a:rPr>
              <a:t>la millora del Torrent del Bosc Llarg</a:t>
            </a:r>
            <a:endParaRPr lang="ca-ES" sz="16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8807" r="34594" b="35050"/>
          <a:stretch/>
        </p:blipFill>
        <p:spPr bwMode="auto">
          <a:xfrm>
            <a:off x="252705" y="1203513"/>
            <a:ext cx="2199576" cy="18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019957" y="2030922"/>
            <a:ext cx="406586" cy="2757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077487" y="1973513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7634" y="1781852"/>
            <a:ext cx="5872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/>
              <a:t>PROPOSTA</a:t>
            </a:r>
            <a:r>
              <a:rPr lang="ca-ES" sz="1400" b="1" dirty="0" smtClean="0"/>
              <a:t>: </a:t>
            </a:r>
          </a:p>
          <a:p>
            <a:r>
              <a:rPr lang="ca-ES" sz="1200" b="1" dirty="0" smtClean="0"/>
              <a:t>-Consolidació</a:t>
            </a:r>
            <a:r>
              <a:rPr lang="ca-ES" sz="1200" dirty="0" smtClean="0"/>
              <a:t> camp </a:t>
            </a:r>
            <a:r>
              <a:rPr lang="ca-ES" sz="1200" dirty="0"/>
              <a:t>de Futbol a cota actual </a:t>
            </a:r>
            <a:r>
              <a:rPr lang="ca-ES" sz="1200" dirty="0" smtClean="0"/>
              <a:t>(+89) </a:t>
            </a:r>
          </a:p>
          <a:p>
            <a:r>
              <a:rPr lang="ca-ES" sz="1200" dirty="0" smtClean="0"/>
              <a:t>-</a:t>
            </a:r>
            <a:r>
              <a:rPr lang="ca-ES" sz="1200" b="1" dirty="0" smtClean="0"/>
              <a:t>Nou CEM </a:t>
            </a:r>
            <a:r>
              <a:rPr lang="ca-ES" sz="1200" dirty="0" smtClean="0"/>
              <a:t>al peu del sector del Torrent del Bosc Llarg, a prop</a:t>
            </a:r>
            <a:r>
              <a:rPr lang="ca-ES" sz="1200" b="1" dirty="0" smtClean="0"/>
              <a:t> Metro Can Cuiàs (E).</a:t>
            </a:r>
          </a:p>
          <a:p>
            <a:r>
              <a:rPr lang="ca-ES" sz="1200" dirty="0"/>
              <a:t>-</a:t>
            </a:r>
            <a:r>
              <a:rPr lang="ca-ES" sz="1200" b="1" dirty="0"/>
              <a:t>Enderroc</a:t>
            </a:r>
            <a:r>
              <a:rPr lang="ca-ES" sz="1200" dirty="0"/>
              <a:t> Pavelló Esportiu de Can Cuiàs </a:t>
            </a:r>
            <a:r>
              <a:rPr lang="ca-ES" sz="1200" b="1" dirty="0"/>
              <a:t>(D</a:t>
            </a:r>
            <a:r>
              <a:rPr lang="ca-ES" sz="1200" b="1" dirty="0" smtClean="0"/>
              <a:t>) i reforestació    </a:t>
            </a:r>
            <a:endParaRPr lang="ca-ES" sz="1200" b="1" dirty="0"/>
          </a:p>
        </p:txBody>
      </p:sp>
      <p:sp>
        <p:nvSpPr>
          <p:cNvPr id="17" name="Rectangle 16"/>
          <p:cNvSpPr/>
          <p:nvPr/>
        </p:nvSpPr>
        <p:spPr>
          <a:xfrm rot="20760792">
            <a:off x="280830" y="2127483"/>
            <a:ext cx="179878" cy="28426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Rectangle 17"/>
          <p:cNvSpPr/>
          <p:nvPr/>
        </p:nvSpPr>
        <p:spPr>
          <a:xfrm>
            <a:off x="441584" y="2057565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7871237">
            <a:off x="2064443" y="1380777"/>
            <a:ext cx="203293" cy="2757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angle 20"/>
          <p:cNvSpPr/>
          <p:nvPr/>
        </p:nvSpPr>
        <p:spPr>
          <a:xfrm>
            <a:off x="1767191" y="1434814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C000"/>
                </a:solidFill>
              </a:rPr>
              <a:t>E</a:t>
            </a:r>
            <a:endParaRPr lang="ca-ES" dirty="0">
              <a:solidFill>
                <a:srgbClr val="FFC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1903" y="4301232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0487" y="5360180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58387" y="3983559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C00000"/>
                </a:solidFill>
              </a:rPr>
              <a:t>E</a:t>
            </a:r>
            <a:endParaRPr lang="ca-ES" dirty="0">
              <a:solidFill>
                <a:srgbClr val="C00000"/>
              </a:solidFill>
            </a:endParaRPr>
          </a:p>
        </p:txBody>
      </p:sp>
      <p:sp>
        <p:nvSpPr>
          <p:cNvPr id="22" name="Fletxa dreta 21"/>
          <p:cNvSpPr/>
          <p:nvPr/>
        </p:nvSpPr>
        <p:spPr>
          <a:xfrm rot="4626028">
            <a:off x="6395094" y="6069041"/>
            <a:ext cx="583701" cy="286519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8911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8" t="10416" r="1060" b="30445"/>
          <a:stretch/>
        </p:blipFill>
        <p:spPr bwMode="auto">
          <a:xfrm>
            <a:off x="-397933" y="3199003"/>
            <a:ext cx="8898466" cy="332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5423" y="1169848"/>
            <a:ext cx="8444443" cy="194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>
                <a:latin typeface="Arial" charset="0"/>
                <a:ea typeface="Arial" charset="0"/>
                <a:cs typeface="Arial" charset="0"/>
              </a:rPr>
              <a:t>Proposta </a:t>
            </a:r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millora Torrent del </a:t>
            </a:r>
            <a:r>
              <a:rPr lang="ca-ES" sz="1950" b="1" dirty="0">
                <a:latin typeface="Arial" charset="0"/>
                <a:ea typeface="Arial" charset="0"/>
                <a:cs typeface="Arial" charset="0"/>
              </a:rPr>
              <a:t>Bosc Llarg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8349" y="1226281"/>
            <a:ext cx="61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600" dirty="0">
                <a:solidFill>
                  <a:srgbClr val="C00000"/>
                </a:solidFill>
              </a:rPr>
              <a:t>Estudis previs de la MPGM per a la millora del Torrent del Bosc Llarg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8807" r="34594" b="35050"/>
          <a:stretch/>
        </p:blipFill>
        <p:spPr bwMode="auto">
          <a:xfrm>
            <a:off x="252705" y="1203513"/>
            <a:ext cx="2199576" cy="18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019957" y="2030922"/>
            <a:ext cx="406586" cy="2757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077487" y="1973513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760792">
            <a:off x="280830" y="2127483"/>
            <a:ext cx="179878" cy="28426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Rectangle 17"/>
          <p:cNvSpPr/>
          <p:nvPr/>
        </p:nvSpPr>
        <p:spPr>
          <a:xfrm>
            <a:off x="441584" y="2057565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7871237">
            <a:off x="2064443" y="1380777"/>
            <a:ext cx="203293" cy="2757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angle 20"/>
          <p:cNvSpPr/>
          <p:nvPr/>
        </p:nvSpPr>
        <p:spPr>
          <a:xfrm>
            <a:off x="1767191" y="1434814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C000"/>
                </a:solidFill>
              </a:rPr>
              <a:t>E</a:t>
            </a:r>
            <a:endParaRPr lang="ca-ES" dirty="0">
              <a:solidFill>
                <a:srgbClr val="FFC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97007" y="3608499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17121" y="4631098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79920" y="4825776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C00000"/>
                </a:solidFill>
              </a:rPr>
              <a:t>E</a:t>
            </a:r>
            <a:endParaRPr lang="ca-ES" dirty="0">
              <a:solidFill>
                <a:srgbClr val="C00000"/>
              </a:solidFill>
            </a:endParaRPr>
          </a:p>
        </p:txBody>
      </p:sp>
      <p:sp>
        <p:nvSpPr>
          <p:cNvPr id="22" name="Fletxa dreta 21"/>
          <p:cNvSpPr/>
          <p:nvPr/>
        </p:nvSpPr>
        <p:spPr>
          <a:xfrm rot="6299308">
            <a:off x="4971235" y="6091321"/>
            <a:ext cx="583701" cy="143259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Rectangle 22"/>
          <p:cNvSpPr/>
          <p:nvPr/>
        </p:nvSpPr>
        <p:spPr>
          <a:xfrm>
            <a:off x="2797634" y="1781852"/>
            <a:ext cx="5872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/>
              <a:t>PROPOSTA</a:t>
            </a:r>
            <a:r>
              <a:rPr lang="ca-ES" sz="1400" b="1" dirty="0" smtClean="0"/>
              <a:t>: </a:t>
            </a:r>
          </a:p>
          <a:p>
            <a:r>
              <a:rPr lang="ca-ES" sz="1200" b="1" dirty="0" smtClean="0"/>
              <a:t>-Consolidació</a:t>
            </a:r>
            <a:r>
              <a:rPr lang="ca-ES" sz="1200" dirty="0" smtClean="0"/>
              <a:t> camp </a:t>
            </a:r>
            <a:r>
              <a:rPr lang="ca-ES" sz="1200" dirty="0"/>
              <a:t>de Futbol a cota actual </a:t>
            </a:r>
            <a:r>
              <a:rPr lang="ca-ES" sz="1200" dirty="0" smtClean="0"/>
              <a:t>(+89) </a:t>
            </a:r>
          </a:p>
          <a:p>
            <a:r>
              <a:rPr lang="ca-ES" sz="1200" dirty="0" smtClean="0"/>
              <a:t>-</a:t>
            </a:r>
            <a:r>
              <a:rPr lang="ca-ES" sz="1200" b="1" dirty="0" smtClean="0"/>
              <a:t>Nou CEM </a:t>
            </a:r>
            <a:r>
              <a:rPr lang="ca-ES" sz="1200" dirty="0" smtClean="0"/>
              <a:t>al peu del sector del Torrent del Bosc Llarg, a prop</a:t>
            </a:r>
            <a:r>
              <a:rPr lang="ca-ES" sz="1200" b="1" dirty="0" smtClean="0"/>
              <a:t> Metro Can Cuiàs (E).</a:t>
            </a:r>
          </a:p>
          <a:p>
            <a:r>
              <a:rPr lang="ca-ES" sz="1200" dirty="0"/>
              <a:t>-</a:t>
            </a:r>
            <a:r>
              <a:rPr lang="ca-ES" sz="1200" b="1" dirty="0"/>
              <a:t>Enderroc</a:t>
            </a:r>
            <a:r>
              <a:rPr lang="ca-ES" sz="1200" dirty="0"/>
              <a:t> Pavelló Esportiu de Can Cuiàs </a:t>
            </a:r>
            <a:r>
              <a:rPr lang="ca-ES" sz="1200" b="1" dirty="0"/>
              <a:t>(D</a:t>
            </a:r>
            <a:r>
              <a:rPr lang="ca-ES" sz="1200" b="1" dirty="0" smtClean="0"/>
              <a:t>) i reforestació    </a:t>
            </a:r>
            <a:endParaRPr lang="ca-ES" sz="1200" b="1" dirty="0"/>
          </a:p>
        </p:txBody>
      </p:sp>
    </p:spTree>
    <p:extLst>
      <p:ext uri="{BB962C8B-B14F-4D97-AF65-F5344CB8AC3E}">
        <p14:creationId xmlns:p14="http://schemas.microsoft.com/office/powerpoint/2010/main" val="24210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5423" y="1169848"/>
            <a:ext cx="8444443" cy="194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Propostes Zona A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8807" r="34594" b="35050"/>
          <a:stretch/>
        </p:blipFill>
        <p:spPr bwMode="auto">
          <a:xfrm>
            <a:off x="252705" y="1203513"/>
            <a:ext cx="2199576" cy="18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019957" y="2030922"/>
            <a:ext cx="406586" cy="2757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077487" y="1973513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760792">
            <a:off x="280830" y="2127483"/>
            <a:ext cx="179878" cy="28426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Rectangle 17"/>
          <p:cNvSpPr/>
          <p:nvPr/>
        </p:nvSpPr>
        <p:spPr>
          <a:xfrm>
            <a:off x="441584" y="2057565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7871237">
            <a:off x="2064443" y="1380777"/>
            <a:ext cx="203293" cy="2757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angle 20"/>
          <p:cNvSpPr/>
          <p:nvPr/>
        </p:nvSpPr>
        <p:spPr>
          <a:xfrm>
            <a:off x="1767191" y="1434814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C000"/>
                </a:solidFill>
              </a:rPr>
              <a:t>E</a:t>
            </a:r>
            <a:endParaRPr lang="ca-ES" dirty="0">
              <a:solidFill>
                <a:srgbClr val="FFC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50394" y="4301232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38978" y="5360180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883"/>
          <a:stretch/>
        </p:blipFill>
        <p:spPr bwMode="auto">
          <a:xfrm>
            <a:off x="2797634" y="3184866"/>
            <a:ext cx="7853457" cy="341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568184" y="5521870"/>
            <a:ext cx="16200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000" b="1" dirty="0" smtClean="0">
                <a:solidFill>
                  <a:schemeClr val="accent4"/>
                </a:solidFill>
              </a:rPr>
              <a:t>Metro Can Cuiàs</a:t>
            </a:r>
            <a:endParaRPr lang="ca-ES" sz="1000" b="1" dirty="0">
              <a:solidFill>
                <a:schemeClr val="accent4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79841" y="5566488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C000"/>
                </a:solidFill>
              </a:rPr>
              <a:t>E</a:t>
            </a:r>
            <a:endParaRPr lang="ca-ES" dirty="0">
              <a:solidFill>
                <a:srgbClr val="FFC000"/>
              </a:solidFill>
            </a:endParaRPr>
          </a:p>
        </p:txBody>
      </p:sp>
      <p:sp>
        <p:nvSpPr>
          <p:cNvPr id="8" name="Paral·lelogram 7"/>
          <p:cNvSpPr/>
          <p:nvPr/>
        </p:nvSpPr>
        <p:spPr>
          <a:xfrm>
            <a:off x="5076945" y="5424975"/>
            <a:ext cx="439933" cy="400109"/>
          </a:xfrm>
          <a:prstGeom prst="parallelogram">
            <a:avLst>
              <a:gd name="adj" fmla="val 3718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Paral·lelogram 28"/>
          <p:cNvSpPr/>
          <p:nvPr/>
        </p:nvSpPr>
        <p:spPr>
          <a:xfrm rot="660627">
            <a:off x="5298968" y="4085071"/>
            <a:ext cx="567595" cy="291960"/>
          </a:xfrm>
          <a:prstGeom prst="parallelogram">
            <a:avLst>
              <a:gd name="adj" fmla="val 8012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Rectangle 30"/>
          <p:cNvSpPr/>
          <p:nvPr/>
        </p:nvSpPr>
        <p:spPr>
          <a:xfrm>
            <a:off x="5427915" y="4061774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32" name="Paral·lelogram 31"/>
          <p:cNvSpPr/>
          <p:nvPr/>
        </p:nvSpPr>
        <p:spPr>
          <a:xfrm rot="418975">
            <a:off x="6082700" y="3549294"/>
            <a:ext cx="456562" cy="113952"/>
          </a:xfrm>
          <a:prstGeom prst="parallelogram">
            <a:avLst>
              <a:gd name="adj" fmla="val 80555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3" name="Rectangle 32"/>
          <p:cNvSpPr/>
          <p:nvPr/>
        </p:nvSpPr>
        <p:spPr>
          <a:xfrm>
            <a:off x="6283235" y="3290706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08349" y="1226281"/>
            <a:ext cx="61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600" dirty="0">
                <a:solidFill>
                  <a:srgbClr val="C00000"/>
                </a:solidFill>
              </a:rPr>
              <a:t>Estudis previs de la MPGM per a la millora del Torrent del Bosc Llarg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97634" y="1781852"/>
            <a:ext cx="5872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/>
              <a:t>PROPOSTA</a:t>
            </a:r>
            <a:r>
              <a:rPr lang="ca-ES" sz="1400" b="1" dirty="0" smtClean="0"/>
              <a:t>: </a:t>
            </a:r>
          </a:p>
          <a:p>
            <a:r>
              <a:rPr lang="ca-ES" sz="1200" b="1" dirty="0" smtClean="0"/>
              <a:t>-Consolidació</a:t>
            </a:r>
            <a:r>
              <a:rPr lang="ca-ES" sz="1200" dirty="0" smtClean="0"/>
              <a:t> camp </a:t>
            </a:r>
            <a:r>
              <a:rPr lang="ca-ES" sz="1200" dirty="0"/>
              <a:t>de Futbol a cota actual </a:t>
            </a:r>
            <a:r>
              <a:rPr lang="ca-ES" sz="1200" dirty="0" smtClean="0"/>
              <a:t>(+89) </a:t>
            </a:r>
          </a:p>
          <a:p>
            <a:r>
              <a:rPr lang="ca-ES" sz="1200" dirty="0" smtClean="0"/>
              <a:t>-</a:t>
            </a:r>
            <a:r>
              <a:rPr lang="ca-ES" sz="1200" b="1" dirty="0" smtClean="0"/>
              <a:t>Nou CEM </a:t>
            </a:r>
            <a:r>
              <a:rPr lang="ca-ES" sz="1200" dirty="0" smtClean="0"/>
              <a:t>al peu del sector del Torrent del Bosc Llarg, </a:t>
            </a:r>
            <a:r>
              <a:rPr lang="ca-ES" sz="1200" dirty="0" err="1" smtClean="0"/>
              <a:t>aprop</a:t>
            </a:r>
            <a:r>
              <a:rPr lang="ca-ES" sz="1200" b="1" dirty="0" smtClean="0"/>
              <a:t> Metro Can Cuiàs (E).</a:t>
            </a:r>
          </a:p>
          <a:p>
            <a:r>
              <a:rPr lang="ca-ES" sz="1200" dirty="0"/>
              <a:t>-</a:t>
            </a:r>
            <a:r>
              <a:rPr lang="ca-ES" sz="1200" b="1" dirty="0"/>
              <a:t>Enderroc</a:t>
            </a:r>
            <a:r>
              <a:rPr lang="ca-ES" sz="1200" dirty="0"/>
              <a:t> Pavelló Esportiu de Can Cuiàs </a:t>
            </a:r>
            <a:r>
              <a:rPr lang="ca-ES" sz="1200" b="1" dirty="0"/>
              <a:t>(D</a:t>
            </a:r>
            <a:r>
              <a:rPr lang="ca-ES" sz="1200" b="1" dirty="0" smtClean="0"/>
              <a:t>) i reforestació    </a:t>
            </a:r>
            <a:endParaRPr lang="ca-ES" sz="1200" b="1" dirty="0"/>
          </a:p>
        </p:txBody>
      </p:sp>
    </p:spTree>
    <p:extLst>
      <p:ext uri="{BB962C8B-B14F-4D97-AF65-F5344CB8AC3E}">
        <p14:creationId xmlns:p14="http://schemas.microsoft.com/office/powerpoint/2010/main" val="5862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Propostes Zona A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41155" y="851171"/>
            <a:ext cx="2874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/>
              <a:t>CEM : NOU POL DE BARRIS</a:t>
            </a:r>
            <a:endParaRPr lang="ca-ES" sz="1400" b="1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201903" y="4301232"/>
            <a:ext cx="17489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0487" y="5360180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423" y="1196235"/>
            <a:ext cx="8444444" cy="493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204460" y="3617136"/>
            <a:ext cx="832289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ca-ES" sz="1000" b="1" dirty="0">
                <a:solidFill>
                  <a:schemeClr val="accent2"/>
                </a:solidFill>
              </a:rPr>
              <a:t>VALLBONA</a:t>
            </a:r>
          </a:p>
        </p:txBody>
      </p:sp>
      <p:sp>
        <p:nvSpPr>
          <p:cNvPr id="35" name="Forma lliure 34"/>
          <p:cNvSpPr/>
          <p:nvPr/>
        </p:nvSpPr>
        <p:spPr>
          <a:xfrm rot="10493670">
            <a:off x="5798035" y="2118480"/>
            <a:ext cx="2073852" cy="828070"/>
          </a:xfrm>
          <a:custGeom>
            <a:avLst/>
            <a:gdLst>
              <a:gd name="connsiteX0" fmla="*/ 1826023 w 2686498"/>
              <a:gd name="connsiteY0" fmla="*/ 170092 h 1494361"/>
              <a:gd name="connsiteX1" fmla="*/ 884328 w 2686498"/>
              <a:gd name="connsiteY1" fmla="*/ 743297 h 1494361"/>
              <a:gd name="connsiteX2" fmla="*/ 488543 w 2686498"/>
              <a:gd name="connsiteY2" fmla="*/ 866127 h 1494361"/>
              <a:gd name="connsiteX3" fmla="*/ 160997 w 2686498"/>
              <a:gd name="connsiteY3" fmla="*/ 852480 h 1494361"/>
              <a:gd name="connsiteX4" fmla="*/ 10871 w 2686498"/>
              <a:gd name="connsiteY4" fmla="*/ 907071 h 1494361"/>
              <a:gd name="connsiteX5" fmla="*/ 24519 w 2686498"/>
              <a:gd name="connsiteY5" fmla="*/ 1261912 h 1494361"/>
              <a:gd name="connsiteX6" fmla="*/ 126877 w 2686498"/>
              <a:gd name="connsiteY6" fmla="*/ 1452981 h 1494361"/>
              <a:gd name="connsiteX7" fmla="*/ 324770 w 2686498"/>
              <a:gd name="connsiteY7" fmla="*/ 1487100 h 1494361"/>
              <a:gd name="connsiteX8" fmla="*/ 966214 w 2686498"/>
              <a:gd name="connsiteY8" fmla="*/ 1350623 h 1494361"/>
              <a:gd name="connsiteX9" fmla="*/ 1846495 w 2686498"/>
              <a:gd name="connsiteY9" fmla="*/ 1077668 h 1494361"/>
              <a:gd name="connsiteX10" fmla="*/ 2385582 w 2686498"/>
              <a:gd name="connsiteY10" fmla="*/ 845656 h 1494361"/>
              <a:gd name="connsiteX11" fmla="*/ 2644889 w 2686498"/>
              <a:gd name="connsiteY11" fmla="*/ 695530 h 1494361"/>
              <a:gd name="connsiteX12" fmla="*/ 2685832 w 2686498"/>
              <a:gd name="connsiteY12" fmla="*/ 640939 h 1494361"/>
              <a:gd name="connsiteX13" fmla="*/ 2658537 w 2686498"/>
              <a:gd name="connsiteY13" fmla="*/ 504462 h 1494361"/>
              <a:gd name="connsiteX14" fmla="*/ 2522059 w 2686498"/>
              <a:gd name="connsiteY14" fmla="*/ 436223 h 1494361"/>
              <a:gd name="connsiteX15" fmla="*/ 2522059 w 2686498"/>
              <a:gd name="connsiteY15" fmla="*/ 340689 h 1494361"/>
              <a:gd name="connsiteX16" fmla="*/ 2535707 w 2686498"/>
              <a:gd name="connsiteY16" fmla="*/ 231506 h 1494361"/>
              <a:gd name="connsiteX17" fmla="*/ 2474292 w 2686498"/>
              <a:gd name="connsiteY17" fmla="*/ 101853 h 1494361"/>
              <a:gd name="connsiteX18" fmla="*/ 2276400 w 2686498"/>
              <a:gd name="connsiteY18" fmla="*/ 6318 h 1494361"/>
              <a:gd name="connsiteX19" fmla="*/ 2051212 w 2686498"/>
              <a:gd name="connsiteY19" fmla="*/ 26790 h 1494361"/>
              <a:gd name="connsiteX20" fmla="*/ 1826023 w 2686498"/>
              <a:gd name="connsiteY20" fmla="*/ 170092 h 14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6498" h="1494361">
                <a:moveTo>
                  <a:pt x="1826023" y="170092"/>
                </a:moveTo>
                <a:cubicBezTo>
                  <a:pt x="1631542" y="289510"/>
                  <a:pt x="1107241" y="627291"/>
                  <a:pt x="884328" y="743297"/>
                </a:cubicBezTo>
                <a:cubicBezTo>
                  <a:pt x="661415" y="859303"/>
                  <a:pt x="609098" y="847930"/>
                  <a:pt x="488543" y="866127"/>
                </a:cubicBezTo>
                <a:cubicBezTo>
                  <a:pt x="367988" y="884324"/>
                  <a:pt x="240609" y="845656"/>
                  <a:pt x="160997" y="852480"/>
                </a:cubicBezTo>
                <a:cubicBezTo>
                  <a:pt x="81385" y="859304"/>
                  <a:pt x="33617" y="838832"/>
                  <a:pt x="10871" y="907071"/>
                </a:cubicBezTo>
                <a:cubicBezTo>
                  <a:pt x="-11875" y="975310"/>
                  <a:pt x="5185" y="1170927"/>
                  <a:pt x="24519" y="1261912"/>
                </a:cubicBezTo>
                <a:cubicBezTo>
                  <a:pt x="43853" y="1352897"/>
                  <a:pt x="76835" y="1415450"/>
                  <a:pt x="126877" y="1452981"/>
                </a:cubicBezTo>
                <a:cubicBezTo>
                  <a:pt x="176919" y="1490512"/>
                  <a:pt x="184881" y="1504160"/>
                  <a:pt x="324770" y="1487100"/>
                </a:cubicBezTo>
                <a:cubicBezTo>
                  <a:pt x="464659" y="1470040"/>
                  <a:pt x="712593" y="1418862"/>
                  <a:pt x="966214" y="1350623"/>
                </a:cubicBezTo>
                <a:cubicBezTo>
                  <a:pt x="1219835" y="1282384"/>
                  <a:pt x="1609934" y="1161829"/>
                  <a:pt x="1846495" y="1077668"/>
                </a:cubicBezTo>
                <a:cubicBezTo>
                  <a:pt x="2083056" y="993507"/>
                  <a:pt x="2252516" y="909346"/>
                  <a:pt x="2385582" y="845656"/>
                </a:cubicBezTo>
                <a:cubicBezTo>
                  <a:pt x="2518648" y="781966"/>
                  <a:pt x="2594847" y="729649"/>
                  <a:pt x="2644889" y="695530"/>
                </a:cubicBezTo>
                <a:cubicBezTo>
                  <a:pt x="2694931" y="661411"/>
                  <a:pt x="2683557" y="672784"/>
                  <a:pt x="2685832" y="640939"/>
                </a:cubicBezTo>
                <a:cubicBezTo>
                  <a:pt x="2688107" y="609094"/>
                  <a:pt x="2685832" y="538581"/>
                  <a:pt x="2658537" y="504462"/>
                </a:cubicBezTo>
                <a:cubicBezTo>
                  <a:pt x="2631242" y="470343"/>
                  <a:pt x="2544805" y="463519"/>
                  <a:pt x="2522059" y="436223"/>
                </a:cubicBezTo>
                <a:cubicBezTo>
                  <a:pt x="2499313" y="408927"/>
                  <a:pt x="2519784" y="374808"/>
                  <a:pt x="2522059" y="340689"/>
                </a:cubicBezTo>
                <a:cubicBezTo>
                  <a:pt x="2524334" y="306570"/>
                  <a:pt x="2543668" y="271312"/>
                  <a:pt x="2535707" y="231506"/>
                </a:cubicBezTo>
                <a:cubicBezTo>
                  <a:pt x="2527746" y="191700"/>
                  <a:pt x="2517510" y="139384"/>
                  <a:pt x="2474292" y="101853"/>
                </a:cubicBezTo>
                <a:cubicBezTo>
                  <a:pt x="2431074" y="64322"/>
                  <a:pt x="2346913" y="18828"/>
                  <a:pt x="2276400" y="6318"/>
                </a:cubicBezTo>
                <a:cubicBezTo>
                  <a:pt x="2205887" y="-6192"/>
                  <a:pt x="2126275" y="-506"/>
                  <a:pt x="2051212" y="26790"/>
                </a:cubicBezTo>
                <a:cubicBezTo>
                  <a:pt x="1976149" y="54086"/>
                  <a:pt x="2020504" y="50674"/>
                  <a:pt x="1826023" y="170092"/>
                </a:cubicBezTo>
                <a:close/>
              </a:path>
            </a:pathLst>
          </a:cu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7" name="Rectangle 36"/>
          <p:cNvSpPr/>
          <p:nvPr/>
        </p:nvSpPr>
        <p:spPr>
          <a:xfrm>
            <a:off x="1767191" y="1434814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C000"/>
                </a:solidFill>
              </a:rPr>
              <a:t>E</a:t>
            </a:r>
            <a:endParaRPr lang="ca-ES" dirty="0">
              <a:solidFill>
                <a:srgbClr val="FFC000"/>
              </a:solidFill>
            </a:endParaRPr>
          </a:p>
        </p:txBody>
      </p:sp>
      <p:sp>
        <p:nvSpPr>
          <p:cNvPr id="9" name="Paral·lelogram 8"/>
          <p:cNvSpPr/>
          <p:nvPr/>
        </p:nvSpPr>
        <p:spPr>
          <a:xfrm rot="2705714">
            <a:off x="5988793" y="2808977"/>
            <a:ext cx="281541" cy="238652"/>
          </a:xfrm>
          <a:prstGeom prst="parallelogram">
            <a:avLst>
              <a:gd name="adj" fmla="val 46283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Forma lliure 11"/>
          <p:cNvSpPr/>
          <p:nvPr/>
        </p:nvSpPr>
        <p:spPr>
          <a:xfrm>
            <a:off x="4105747" y="2955956"/>
            <a:ext cx="1824273" cy="1865014"/>
          </a:xfrm>
          <a:custGeom>
            <a:avLst/>
            <a:gdLst>
              <a:gd name="connsiteX0" fmla="*/ 1824273 w 1824273"/>
              <a:gd name="connsiteY0" fmla="*/ 0 h 1865014"/>
              <a:gd name="connsiteX1" fmla="*/ 1711104 w 1824273"/>
              <a:gd name="connsiteY1" fmla="*/ 167490 h 1865014"/>
              <a:gd name="connsiteX2" fmla="*/ 1715631 w 1824273"/>
              <a:gd name="connsiteY2" fmla="*/ 384773 h 1865014"/>
              <a:gd name="connsiteX3" fmla="*/ 1715631 w 1824273"/>
              <a:gd name="connsiteY3" fmla="*/ 556789 h 1865014"/>
              <a:gd name="connsiteX4" fmla="*/ 1652257 w 1824273"/>
              <a:gd name="connsiteY4" fmla="*/ 692591 h 1865014"/>
              <a:gd name="connsiteX5" fmla="*/ 1575303 w 1824273"/>
              <a:gd name="connsiteY5" fmla="*/ 841973 h 1865014"/>
              <a:gd name="connsiteX6" fmla="*/ 1561722 w 1824273"/>
              <a:gd name="connsiteY6" fmla="*/ 1000408 h 1865014"/>
              <a:gd name="connsiteX7" fmla="*/ 1466661 w 1824273"/>
              <a:gd name="connsiteY7" fmla="*/ 1131684 h 1865014"/>
              <a:gd name="connsiteX8" fmla="*/ 1226744 w 1824273"/>
              <a:gd name="connsiteY8" fmla="*/ 1244852 h 1865014"/>
              <a:gd name="connsiteX9" fmla="*/ 1068308 w 1824273"/>
              <a:gd name="connsiteY9" fmla="*/ 1353494 h 1865014"/>
              <a:gd name="connsiteX10" fmla="*/ 923453 w 1824273"/>
              <a:gd name="connsiteY10" fmla="*/ 1475715 h 1865014"/>
              <a:gd name="connsiteX11" fmla="*/ 701643 w 1824273"/>
              <a:gd name="connsiteY11" fmla="*/ 1629624 h 1865014"/>
              <a:gd name="connsiteX12" fmla="*/ 516047 w 1824273"/>
              <a:gd name="connsiteY12" fmla="*/ 1715632 h 1865014"/>
              <a:gd name="connsiteX13" fmla="*/ 316871 w 1824273"/>
              <a:gd name="connsiteY13" fmla="*/ 1724686 h 1865014"/>
              <a:gd name="connsiteX14" fmla="*/ 113168 w 1824273"/>
              <a:gd name="connsiteY14" fmla="*/ 1797113 h 1865014"/>
              <a:gd name="connsiteX15" fmla="*/ 0 w 1824273"/>
              <a:gd name="connsiteY15" fmla="*/ 1865014 h 18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24273" h="1865014">
                <a:moveTo>
                  <a:pt x="1824273" y="0"/>
                </a:moveTo>
                <a:cubicBezTo>
                  <a:pt x="1776742" y="51680"/>
                  <a:pt x="1729211" y="103361"/>
                  <a:pt x="1711104" y="167490"/>
                </a:cubicBezTo>
                <a:cubicBezTo>
                  <a:pt x="1692997" y="231619"/>
                  <a:pt x="1714877" y="319890"/>
                  <a:pt x="1715631" y="384773"/>
                </a:cubicBezTo>
                <a:cubicBezTo>
                  <a:pt x="1716385" y="449656"/>
                  <a:pt x="1726193" y="505486"/>
                  <a:pt x="1715631" y="556789"/>
                </a:cubicBezTo>
                <a:cubicBezTo>
                  <a:pt x="1705069" y="608092"/>
                  <a:pt x="1675645" y="645061"/>
                  <a:pt x="1652257" y="692591"/>
                </a:cubicBezTo>
                <a:cubicBezTo>
                  <a:pt x="1628869" y="740121"/>
                  <a:pt x="1590392" y="790670"/>
                  <a:pt x="1575303" y="841973"/>
                </a:cubicBezTo>
                <a:cubicBezTo>
                  <a:pt x="1560214" y="893276"/>
                  <a:pt x="1579829" y="952123"/>
                  <a:pt x="1561722" y="1000408"/>
                </a:cubicBezTo>
                <a:cubicBezTo>
                  <a:pt x="1543615" y="1048693"/>
                  <a:pt x="1522491" y="1090943"/>
                  <a:pt x="1466661" y="1131684"/>
                </a:cubicBezTo>
                <a:cubicBezTo>
                  <a:pt x="1410831" y="1172425"/>
                  <a:pt x="1293136" y="1207884"/>
                  <a:pt x="1226744" y="1244852"/>
                </a:cubicBezTo>
                <a:cubicBezTo>
                  <a:pt x="1160352" y="1281820"/>
                  <a:pt x="1118856" y="1315017"/>
                  <a:pt x="1068308" y="1353494"/>
                </a:cubicBezTo>
                <a:cubicBezTo>
                  <a:pt x="1017760" y="1391971"/>
                  <a:pt x="984564" y="1429693"/>
                  <a:pt x="923453" y="1475715"/>
                </a:cubicBezTo>
                <a:cubicBezTo>
                  <a:pt x="862342" y="1521737"/>
                  <a:pt x="769544" y="1589638"/>
                  <a:pt x="701643" y="1629624"/>
                </a:cubicBezTo>
                <a:cubicBezTo>
                  <a:pt x="633742" y="1669610"/>
                  <a:pt x="580176" y="1699788"/>
                  <a:pt x="516047" y="1715632"/>
                </a:cubicBezTo>
                <a:cubicBezTo>
                  <a:pt x="451918" y="1731476"/>
                  <a:pt x="384017" y="1711106"/>
                  <a:pt x="316871" y="1724686"/>
                </a:cubicBezTo>
                <a:cubicBezTo>
                  <a:pt x="249725" y="1738266"/>
                  <a:pt x="165980" y="1773725"/>
                  <a:pt x="113168" y="1797113"/>
                </a:cubicBezTo>
                <a:cubicBezTo>
                  <a:pt x="60356" y="1820501"/>
                  <a:pt x="30178" y="1842757"/>
                  <a:pt x="0" y="1865014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Forma lliure 21"/>
          <p:cNvSpPr/>
          <p:nvPr/>
        </p:nvSpPr>
        <p:spPr>
          <a:xfrm>
            <a:off x="3014804" y="3621386"/>
            <a:ext cx="2616451" cy="556788"/>
          </a:xfrm>
          <a:custGeom>
            <a:avLst/>
            <a:gdLst>
              <a:gd name="connsiteX0" fmla="*/ 2480649 w 2480649"/>
              <a:gd name="connsiteY0" fmla="*/ 339505 h 556788"/>
              <a:gd name="connsiteX1" fmla="*/ 2000816 w 2480649"/>
              <a:gd name="connsiteY1" fmla="*/ 362139 h 556788"/>
              <a:gd name="connsiteX2" fmla="*/ 1634150 w 2480649"/>
              <a:gd name="connsiteY2" fmla="*/ 402879 h 556788"/>
              <a:gd name="connsiteX3" fmla="*/ 1290119 w 2480649"/>
              <a:gd name="connsiteY3" fmla="*/ 525101 h 556788"/>
              <a:gd name="connsiteX4" fmla="*/ 1109049 w 2480649"/>
              <a:gd name="connsiteY4" fmla="*/ 556788 h 556788"/>
              <a:gd name="connsiteX5" fmla="*/ 964194 w 2480649"/>
              <a:gd name="connsiteY5" fmla="*/ 525101 h 556788"/>
              <a:gd name="connsiteX6" fmla="*/ 765018 w 2480649"/>
              <a:gd name="connsiteY6" fmla="*/ 516048 h 556788"/>
              <a:gd name="connsiteX7" fmla="*/ 611109 w 2480649"/>
              <a:gd name="connsiteY7" fmla="*/ 430040 h 556788"/>
              <a:gd name="connsiteX8" fmla="*/ 525101 w 2480649"/>
              <a:gd name="connsiteY8" fmla="*/ 276131 h 556788"/>
              <a:gd name="connsiteX9" fmla="*/ 425513 w 2480649"/>
              <a:gd name="connsiteY9" fmla="*/ 135802 h 556788"/>
              <a:gd name="connsiteX10" fmla="*/ 307818 w 2480649"/>
              <a:gd name="connsiteY10" fmla="*/ 67901 h 556788"/>
              <a:gd name="connsiteX11" fmla="*/ 0 w 2480649"/>
              <a:gd name="connsiteY11" fmla="*/ 0 h 55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0649" h="556788">
                <a:moveTo>
                  <a:pt x="2480649" y="339505"/>
                </a:moveTo>
                <a:cubicBezTo>
                  <a:pt x="2311274" y="345541"/>
                  <a:pt x="2141899" y="351577"/>
                  <a:pt x="2000816" y="362139"/>
                </a:cubicBezTo>
                <a:cubicBezTo>
                  <a:pt x="1859733" y="372701"/>
                  <a:pt x="1752599" y="375719"/>
                  <a:pt x="1634150" y="402879"/>
                </a:cubicBezTo>
                <a:cubicBezTo>
                  <a:pt x="1515700" y="430039"/>
                  <a:pt x="1377636" y="499450"/>
                  <a:pt x="1290119" y="525101"/>
                </a:cubicBezTo>
                <a:cubicBezTo>
                  <a:pt x="1202602" y="550752"/>
                  <a:pt x="1163370" y="556788"/>
                  <a:pt x="1109049" y="556788"/>
                </a:cubicBezTo>
                <a:cubicBezTo>
                  <a:pt x="1054728" y="556788"/>
                  <a:pt x="1021532" y="531891"/>
                  <a:pt x="964194" y="525101"/>
                </a:cubicBezTo>
                <a:cubicBezTo>
                  <a:pt x="906856" y="518311"/>
                  <a:pt x="823865" y="531891"/>
                  <a:pt x="765018" y="516048"/>
                </a:cubicBezTo>
                <a:cubicBezTo>
                  <a:pt x="706171" y="500205"/>
                  <a:pt x="651095" y="470026"/>
                  <a:pt x="611109" y="430040"/>
                </a:cubicBezTo>
                <a:cubicBezTo>
                  <a:pt x="571123" y="390054"/>
                  <a:pt x="556034" y="325171"/>
                  <a:pt x="525101" y="276131"/>
                </a:cubicBezTo>
                <a:cubicBezTo>
                  <a:pt x="494168" y="227091"/>
                  <a:pt x="461727" y="170507"/>
                  <a:pt x="425513" y="135802"/>
                </a:cubicBezTo>
                <a:cubicBezTo>
                  <a:pt x="389299" y="101097"/>
                  <a:pt x="378737" y="90535"/>
                  <a:pt x="307818" y="67901"/>
                </a:cubicBezTo>
                <a:cubicBezTo>
                  <a:pt x="236899" y="45267"/>
                  <a:pt x="118449" y="22633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1" name="Rectangle 40"/>
          <p:cNvSpPr/>
          <p:nvPr/>
        </p:nvSpPr>
        <p:spPr>
          <a:xfrm>
            <a:off x="2355410" y="5755709"/>
            <a:ext cx="1193674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ca-ES" sz="1000" b="1" dirty="0" smtClean="0">
                <a:solidFill>
                  <a:schemeClr val="accent2"/>
                </a:solidFill>
              </a:rPr>
              <a:t>CAN SANT JOAN</a:t>
            </a:r>
            <a:endParaRPr lang="ca-ES" sz="1000" b="1" dirty="0">
              <a:solidFill>
                <a:schemeClr val="accent2"/>
              </a:solidFill>
            </a:endParaRPr>
          </a:p>
        </p:txBody>
      </p:sp>
      <p:sp>
        <p:nvSpPr>
          <p:cNvPr id="23" name="Forma lliure 22"/>
          <p:cNvSpPr/>
          <p:nvPr/>
        </p:nvSpPr>
        <p:spPr>
          <a:xfrm>
            <a:off x="3552025" y="4811444"/>
            <a:ext cx="623948" cy="1170131"/>
          </a:xfrm>
          <a:custGeom>
            <a:avLst/>
            <a:gdLst>
              <a:gd name="connsiteX0" fmla="*/ 546265 w 623948"/>
              <a:gd name="connsiteY0" fmla="*/ 0 h 1128156"/>
              <a:gd name="connsiteX1" fmla="*/ 593767 w 623948"/>
              <a:gd name="connsiteY1" fmla="*/ 296884 h 1128156"/>
              <a:gd name="connsiteX2" fmla="*/ 623455 w 623948"/>
              <a:gd name="connsiteY2" fmla="*/ 528452 h 1128156"/>
              <a:gd name="connsiteX3" fmla="*/ 570016 w 623948"/>
              <a:gd name="connsiteY3" fmla="*/ 813460 h 1128156"/>
              <a:gd name="connsiteX4" fmla="*/ 469076 w 623948"/>
              <a:gd name="connsiteY4" fmla="*/ 991590 h 1128156"/>
              <a:gd name="connsiteX5" fmla="*/ 243445 w 623948"/>
              <a:gd name="connsiteY5" fmla="*/ 1056904 h 1128156"/>
              <a:gd name="connsiteX6" fmla="*/ 0 w 623948"/>
              <a:gd name="connsiteY6" fmla="*/ 1128156 h 11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948" h="1128156">
                <a:moveTo>
                  <a:pt x="546265" y="0"/>
                </a:moveTo>
                <a:cubicBezTo>
                  <a:pt x="563583" y="104404"/>
                  <a:pt x="580902" y="208809"/>
                  <a:pt x="593767" y="296884"/>
                </a:cubicBezTo>
                <a:cubicBezTo>
                  <a:pt x="606632" y="384959"/>
                  <a:pt x="627413" y="442356"/>
                  <a:pt x="623455" y="528452"/>
                </a:cubicBezTo>
                <a:cubicBezTo>
                  <a:pt x="619497" y="614548"/>
                  <a:pt x="595746" y="736270"/>
                  <a:pt x="570016" y="813460"/>
                </a:cubicBezTo>
                <a:cubicBezTo>
                  <a:pt x="544286" y="890650"/>
                  <a:pt x="523504" y="951016"/>
                  <a:pt x="469076" y="991590"/>
                </a:cubicBezTo>
                <a:cubicBezTo>
                  <a:pt x="414648" y="1032164"/>
                  <a:pt x="243445" y="1056904"/>
                  <a:pt x="243445" y="1056904"/>
                </a:cubicBezTo>
                <a:lnTo>
                  <a:pt x="0" y="1128156"/>
                </a:ln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4" name="Rectangle 43"/>
          <p:cNvSpPr/>
          <p:nvPr/>
        </p:nvSpPr>
        <p:spPr>
          <a:xfrm>
            <a:off x="4373478" y="1809943"/>
            <a:ext cx="139898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ca-ES" sz="1000" b="1" dirty="0" smtClean="0">
                <a:solidFill>
                  <a:schemeClr val="accent2"/>
                </a:solidFill>
              </a:rPr>
              <a:t>CIUTAT MERIDIANA</a:t>
            </a:r>
            <a:endParaRPr lang="ca-ES" sz="1000" b="1" dirty="0">
              <a:solidFill>
                <a:schemeClr val="accent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92269" y="3410915"/>
            <a:ext cx="832289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ca-ES" sz="1000" b="1" dirty="0" smtClean="0">
                <a:solidFill>
                  <a:schemeClr val="accent2"/>
                </a:solidFill>
              </a:rPr>
              <a:t>CAN CUIÀS</a:t>
            </a:r>
            <a:endParaRPr lang="ca-ES" sz="1000" b="1" dirty="0">
              <a:solidFill>
                <a:schemeClr val="accent2"/>
              </a:solidFill>
            </a:endParaRPr>
          </a:p>
        </p:txBody>
      </p:sp>
      <p:sp>
        <p:nvSpPr>
          <p:cNvPr id="2049" name="Forma lliure 2048"/>
          <p:cNvSpPr/>
          <p:nvPr/>
        </p:nvSpPr>
        <p:spPr>
          <a:xfrm>
            <a:off x="6118343" y="3046129"/>
            <a:ext cx="1544665" cy="556092"/>
          </a:xfrm>
          <a:custGeom>
            <a:avLst/>
            <a:gdLst>
              <a:gd name="connsiteX0" fmla="*/ 0 w 1447332"/>
              <a:gd name="connsiteY0" fmla="*/ 0 h 556092"/>
              <a:gd name="connsiteX1" fmla="*/ 325369 w 1447332"/>
              <a:gd name="connsiteY1" fmla="*/ 56098 h 556092"/>
              <a:gd name="connsiteX2" fmla="*/ 723666 w 1447332"/>
              <a:gd name="connsiteY2" fmla="*/ 157075 h 556092"/>
              <a:gd name="connsiteX3" fmla="*/ 891960 w 1447332"/>
              <a:gd name="connsiteY3" fmla="*/ 274881 h 556092"/>
              <a:gd name="connsiteX4" fmla="*/ 1032206 w 1447332"/>
              <a:gd name="connsiteY4" fmla="*/ 403907 h 556092"/>
              <a:gd name="connsiteX5" fmla="*/ 1138792 w 1447332"/>
              <a:gd name="connsiteY5" fmla="*/ 493664 h 556092"/>
              <a:gd name="connsiteX6" fmla="*/ 1279038 w 1447332"/>
              <a:gd name="connsiteY6" fmla="*/ 549762 h 556092"/>
              <a:gd name="connsiteX7" fmla="*/ 1357575 w 1447332"/>
              <a:gd name="connsiteY7" fmla="*/ 549762 h 556092"/>
              <a:gd name="connsiteX8" fmla="*/ 1447332 w 1447332"/>
              <a:gd name="connsiteY8" fmla="*/ 504884 h 55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332" h="556092">
                <a:moveTo>
                  <a:pt x="0" y="0"/>
                </a:moveTo>
                <a:cubicBezTo>
                  <a:pt x="102379" y="14959"/>
                  <a:pt x="204758" y="29919"/>
                  <a:pt x="325369" y="56098"/>
                </a:cubicBezTo>
                <a:cubicBezTo>
                  <a:pt x="445980" y="82277"/>
                  <a:pt x="629234" y="120611"/>
                  <a:pt x="723666" y="157075"/>
                </a:cubicBezTo>
                <a:cubicBezTo>
                  <a:pt x="818098" y="193539"/>
                  <a:pt x="840537" y="233742"/>
                  <a:pt x="891960" y="274881"/>
                </a:cubicBezTo>
                <a:cubicBezTo>
                  <a:pt x="943383" y="316020"/>
                  <a:pt x="991067" y="367443"/>
                  <a:pt x="1032206" y="403907"/>
                </a:cubicBezTo>
                <a:cubicBezTo>
                  <a:pt x="1073345" y="440371"/>
                  <a:pt x="1097653" y="469355"/>
                  <a:pt x="1138792" y="493664"/>
                </a:cubicBezTo>
                <a:cubicBezTo>
                  <a:pt x="1179931" y="517973"/>
                  <a:pt x="1242574" y="540412"/>
                  <a:pt x="1279038" y="549762"/>
                </a:cubicBezTo>
                <a:cubicBezTo>
                  <a:pt x="1315502" y="559112"/>
                  <a:pt x="1329526" y="557242"/>
                  <a:pt x="1357575" y="549762"/>
                </a:cubicBezTo>
                <a:cubicBezTo>
                  <a:pt x="1385624" y="542282"/>
                  <a:pt x="1416478" y="523583"/>
                  <a:pt x="1447332" y="504884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51" name="Forma lliure 2050"/>
          <p:cNvSpPr/>
          <p:nvPr/>
        </p:nvSpPr>
        <p:spPr>
          <a:xfrm>
            <a:off x="6327872" y="2238317"/>
            <a:ext cx="377716" cy="605860"/>
          </a:xfrm>
          <a:custGeom>
            <a:avLst/>
            <a:gdLst>
              <a:gd name="connsiteX0" fmla="*/ 353419 w 377716"/>
              <a:gd name="connsiteY0" fmla="*/ 0 h 605860"/>
              <a:gd name="connsiteX1" fmla="*/ 370248 w 377716"/>
              <a:gd name="connsiteY1" fmla="*/ 218782 h 605860"/>
              <a:gd name="connsiteX2" fmla="*/ 246832 w 377716"/>
              <a:gd name="connsiteY2" fmla="*/ 381467 h 605860"/>
              <a:gd name="connsiteX3" fmla="*/ 134636 w 377716"/>
              <a:gd name="connsiteY3" fmla="*/ 538542 h 605860"/>
              <a:gd name="connsiteX4" fmla="*/ 0 w 377716"/>
              <a:gd name="connsiteY4" fmla="*/ 605860 h 60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716" h="605860">
                <a:moveTo>
                  <a:pt x="353419" y="0"/>
                </a:moveTo>
                <a:cubicBezTo>
                  <a:pt x="370715" y="77602"/>
                  <a:pt x="388012" y="155204"/>
                  <a:pt x="370248" y="218782"/>
                </a:cubicBezTo>
                <a:cubicBezTo>
                  <a:pt x="352484" y="282360"/>
                  <a:pt x="286101" y="328174"/>
                  <a:pt x="246832" y="381467"/>
                </a:cubicBezTo>
                <a:cubicBezTo>
                  <a:pt x="207563" y="434760"/>
                  <a:pt x="175775" y="501143"/>
                  <a:pt x="134636" y="538542"/>
                </a:cubicBezTo>
                <a:cubicBezTo>
                  <a:pt x="93497" y="575941"/>
                  <a:pt x="46748" y="590900"/>
                  <a:pt x="0" y="605860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52" name="Forma lliure 2051"/>
          <p:cNvSpPr/>
          <p:nvPr/>
        </p:nvSpPr>
        <p:spPr>
          <a:xfrm>
            <a:off x="5794939" y="2058802"/>
            <a:ext cx="515892" cy="746106"/>
          </a:xfrm>
          <a:custGeom>
            <a:avLst/>
            <a:gdLst>
              <a:gd name="connsiteX0" fmla="*/ 0 w 515892"/>
              <a:gd name="connsiteY0" fmla="*/ 0 h 746106"/>
              <a:gd name="connsiteX1" fmla="*/ 246832 w 515892"/>
              <a:gd name="connsiteY1" fmla="*/ 145855 h 746106"/>
              <a:gd name="connsiteX2" fmla="*/ 392687 w 515892"/>
              <a:gd name="connsiteY2" fmla="*/ 280491 h 746106"/>
              <a:gd name="connsiteX3" fmla="*/ 454395 w 515892"/>
              <a:gd name="connsiteY3" fmla="*/ 454395 h 746106"/>
              <a:gd name="connsiteX4" fmla="*/ 510494 w 515892"/>
              <a:gd name="connsiteY4" fmla="*/ 617080 h 746106"/>
              <a:gd name="connsiteX5" fmla="*/ 510494 w 515892"/>
              <a:gd name="connsiteY5" fmla="*/ 746106 h 74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92" h="746106">
                <a:moveTo>
                  <a:pt x="0" y="0"/>
                </a:moveTo>
                <a:cubicBezTo>
                  <a:pt x="90692" y="49553"/>
                  <a:pt x="181384" y="99107"/>
                  <a:pt x="246832" y="145855"/>
                </a:cubicBezTo>
                <a:cubicBezTo>
                  <a:pt x="312280" y="192603"/>
                  <a:pt x="358093" y="229068"/>
                  <a:pt x="392687" y="280491"/>
                </a:cubicBezTo>
                <a:cubicBezTo>
                  <a:pt x="427281" y="331914"/>
                  <a:pt x="434761" y="398297"/>
                  <a:pt x="454395" y="454395"/>
                </a:cubicBezTo>
                <a:cubicBezTo>
                  <a:pt x="474029" y="510493"/>
                  <a:pt x="501144" y="568462"/>
                  <a:pt x="510494" y="617080"/>
                </a:cubicBezTo>
                <a:cubicBezTo>
                  <a:pt x="519844" y="665699"/>
                  <a:pt x="515169" y="705902"/>
                  <a:pt x="510494" y="746106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53" name="Forma lliure 2052"/>
          <p:cNvSpPr/>
          <p:nvPr/>
        </p:nvSpPr>
        <p:spPr>
          <a:xfrm>
            <a:off x="5830215" y="3547872"/>
            <a:ext cx="2074403" cy="1263572"/>
          </a:xfrm>
          <a:custGeom>
            <a:avLst/>
            <a:gdLst>
              <a:gd name="connsiteX0" fmla="*/ 2348179 w 2348179"/>
              <a:gd name="connsiteY0" fmla="*/ 1448410 h 1448410"/>
              <a:gd name="connsiteX1" fmla="*/ 1638605 w 2348179"/>
              <a:gd name="connsiteY1" fmla="*/ 921715 h 1448410"/>
              <a:gd name="connsiteX2" fmla="*/ 1002182 w 2348179"/>
              <a:gd name="connsiteY2" fmla="*/ 497434 h 1448410"/>
              <a:gd name="connsiteX3" fmla="*/ 658368 w 2348179"/>
              <a:gd name="connsiteY3" fmla="*/ 256032 h 1448410"/>
              <a:gd name="connsiteX4" fmla="*/ 343814 w 2348179"/>
              <a:gd name="connsiteY4" fmla="*/ 117043 h 1448410"/>
              <a:gd name="connsiteX5" fmla="*/ 0 w 2348179"/>
              <a:gd name="connsiteY5" fmla="*/ 0 h 14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8179" h="1448410">
                <a:moveTo>
                  <a:pt x="2348179" y="1448410"/>
                </a:moveTo>
                <a:cubicBezTo>
                  <a:pt x="2105558" y="1264310"/>
                  <a:pt x="1862938" y="1080211"/>
                  <a:pt x="1638605" y="921715"/>
                </a:cubicBezTo>
                <a:cubicBezTo>
                  <a:pt x="1414272" y="763219"/>
                  <a:pt x="1165555" y="608381"/>
                  <a:pt x="1002182" y="497434"/>
                </a:cubicBezTo>
                <a:cubicBezTo>
                  <a:pt x="838809" y="386487"/>
                  <a:pt x="768096" y="319430"/>
                  <a:pt x="658368" y="256032"/>
                </a:cubicBezTo>
                <a:cubicBezTo>
                  <a:pt x="548640" y="192633"/>
                  <a:pt x="453542" y="159715"/>
                  <a:pt x="343814" y="117043"/>
                </a:cubicBezTo>
                <a:cubicBezTo>
                  <a:pt x="234086" y="74371"/>
                  <a:pt x="117043" y="37185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0" name="Rectangle 49"/>
          <p:cNvSpPr/>
          <p:nvPr/>
        </p:nvSpPr>
        <p:spPr>
          <a:xfrm>
            <a:off x="7220103" y="4835600"/>
            <a:ext cx="134599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1000" b="1" dirty="0" smtClean="0">
                <a:solidFill>
                  <a:schemeClr val="accent2"/>
                </a:solidFill>
              </a:rPr>
              <a:t>POLÍGON INDUSTRIAL</a:t>
            </a:r>
          </a:p>
          <a:p>
            <a:pPr algn="ctr"/>
            <a:r>
              <a:rPr lang="ca-ES" sz="1000" b="1" dirty="0" smtClean="0">
                <a:solidFill>
                  <a:schemeClr val="accent2"/>
                </a:solidFill>
              </a:rPr>
              <a:t>CAN CUIÀS</a:t>
            </a:r>
            <a:endParaRPr lang="ca-ES" sz="1000" b="1" dirty="0">
              <a:solidFill>
                <a:schemeClr val="accent2"/>
              </a:solidFill>
            </a:endParaRPr>
          </a:p>
        </p:txBody>
      </p:sp>
      <p:sp>
        <p:nvSpPr>
          <p:cNvPr id="2054" name="Forma lliure 2053"/>
          <p:cNvSpPr/>
          <p:nvPr/>
        </p:nvSpPr>
        <p:spPr>
          <a:xfrm>
            <a:off x="4103827" y="3196742"/>
            <a:ext cx="1660551" cy="402460"/>
          </a:xfrm>
          <a:custGeom>
            <a:avLst/>
            <a:gdLst>
              <a:gd name="connsiteX0" fmla="*/ 0 w 1660551"/>
              <a:gd name="connsiteY0" fmla="*/ 0 h 402460"/>
              <a:gd name="connsiteX1" fmla="*/ 80467 w 1660551"/>
              <a:gd name="connsiteY1" fmla="*/ 182880 h 402460"/>
              <a:gd name="connsiteX2" fmla="*/ 212141 w 1660551"/>
              <a:gd name="connsiteY2" fmla="*/ 256032 h 402460"/>
              <a:gd name="connsiteX3" fmla="*/ 387706 w 1660551"/>
              <a:gd name="connsiteY3" fmla="*/ 248717 h 402460"/>
              <a:gd name="connsiteX4" fmla="*/ 753466 w 1660551"/>
              <a:gd name="connsiteY4" fmla="*/ 248717 h 402460"/>
              <a:gd name="connsiteX5" fmla="*/ 1009498 w 1660551"/>
              <a:gd name="connsiteY5" fmla="*/ 263348 h 402460"/>
              <a:gd name="connsiteX6" fmla="*/ 1185063 w 1660551"/>
              <a:gd name="connsiteY6" fmla="*/ 314554 h 402460"/>
              <a:gd name="connsiteX7" fmla="*/ 1448410 w 1660551"/>
              <a:gd name="connsiteY7" fmla="*/ 380391 h 402460"/>
              <a:gd name="connsiteX8" fmla="*/ 1572768 w 1660551"/>
              <a:gd name="connsiteY8" fmla="*/ 402336 h 402460"/>
              <a:gd name="connsiteX9" fmla="*/ 1660551 w 1660551"/>
              <a:gd name="connsiteY9" fmla="*/ 387706 h 40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0551" h="402460">
                <a:moveTo>
                  <a:pt x="0" y="0"/>
                </a:moveTo>
                <a:cubicBezTo>
                  <a:pt x="22555" y="70104"/>
                  <a:pt x="45110" y="140208"/>
                  <a:pt x="80467" y="182880"/>
                </a:cubicBezTo>
                <a:cubicBezTo>
                  <a:pt x="115824" y="225552"/>
                  <a:pt x="160935" y="245059"/>
                  <a:pt x="212141" y="256032"/>
                </a:cubicBezTo>
                <a:cubicBezTo>
                  <a:pt x="263347" y="267005"/>
                  <a:pt x="297485" y="249936"/>
                  <a:pt x="387706" y="248717"/>
                </a:cubicBezTo>
                <a:cubicBezTo>
                  <a:pt x="477927" y="247498"/>
                  <a:pt x="649834" y="246279"/>
                  <a:pt x="753466" y="248717"/>
                </a:cubicBezTo>
                <a:cubicBezTo>
                  <a:pt x="857098" y="251156"/>
                  <a:pt x="937565" y="252375"/>
                  <a:pt x="1009498" y="263348"/>
                </a:cubicBezTo>
                <a:cubicBezTo>
                  <a:pt x="1081431" y="274321"/>
                  <a:pt x="1111911" y="295047"/>
                  <a:pt x="1185063" y="314554"/>
                </a:cubicBezTo>
                <a:cubicBezTo>
                  <a:pt x="1258215" y="334061"/>
                  <a:pt x="1383793" y="365761"/>
                  <a:pt x="1448410" y="380391"/>
                </a:cubicBezTo>
                <a:cubicBezTo>
                  <a:pt x="1513027" y="395021"/>
                  <a:pt x="1537411" y="401117"/>
                  <a:pt x="1572768" y="402336"/>
                </a:cubicBezTo>
                <a:cubicBezTo>
                  <a:pt x="1608125" y="403555"/>
                  <a:pt x="1634338" y="395630"/>
                  <a:pt x="1660551" y="387706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Forma lliure 3"/>
          <p:cNvSpPr/>
          <p:nvPr/>
        </p:nvSpPr>
        <p:spPr>
          <a:xfrm>
            <a:off x="6347361" y="2211589"/>
            <a:ext cx="2315688" cy="685990"/>
          </a:xfrm>
          <a:custGeom>
            <a:avLst/>
            <a:gdLst>
              <a:gd name="connsiteX0" fmla="*/ 0 w 2315688"/>
              <a:gd name="connsiteY0" fmla="*/ 685990 h 685990"/>
              <a:gd name="connsiteX1" fmla="*/ 285008 w 2315688"/>
              <a:gd name="connsiteY1" fmla="*/ 507860 h 685990"/>
              <a:gd name="connsiteX2" fmla="*/ 558140 w 2315688"/>
              <a:gd name="connsiteY2" fmla="*/ 341606 h 685990"/>
              <a:gd name="connsiteX3" fmla="*/ 884712 w 2315688"/>
              <a:gd name="connsiteY3" fmla="*/ 187227 h 685990"/>
              <a:gd name="connsiteX4" fmla="*/ 1229096 w 2315688"/>
              <a:gd name="connsiteY4" fmla="*/ 92224 h 685990"/>
              <a:gd name="connsiteX5" fmla="*/ 1442852 w 2315688"/>
              <a:gd name="connsiteY5" fmla="*/ 20972 h 685990"/>
              <a:gd name="connsiteX6" fmla="*/ 1656608 w 2315688"/>
              <a:gd name="connsiteY6" fmla="*/ 20972 h 685990"/>
              <a:gd name="connsiteX7" fmla="*/ 1935678 w 2315688"/>
              <a:gd name="connsiteY7" fmla="*/ 264416 h 685990"/>
              <a:gd name="connsiteX8" fmla="*/ 2190997 w 2315688"/>
              <a:gd name="connsiteY8" fmla="*/ 406920 h 685990"/>
              <a:gd name="connsiteX9" fmla="*/ 2297875 w 2315688"/>
              <a:gd name="connsiteY9" fmla="*/ 436608 h 685990"/>
              <a:gd name="connsiteX10" fmla="*/ 2297875 w 2315688"/>
              <a:gd name="connsiteY10" fmla="*/ 436608 h 685990"/>
              <a:gd name="connsiteX11" fmla="*/ 2315688 w 2315688"/>
              <a:gd name="connsiteY11" fmla="*/ 442546 h 68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688" h="685990">
                <a:moveTo>
                  <a:pt x="0" y="685990"/>
                </a:moveTo>
                <a:lnTo>
                  <a:pt x="285008" y="507860"/>
                </a:lnTo>
                <a:cubicBezTo>
                  <a:pt x="378031" y="450463"/>
                  <a:pt x="458189" y="395045"/>
                  <a:pt x="558140" y="341606"/>
                </a:cubicBezTo>
                <a:cubicBezTo>
                  <a:pt x="658091" y="288167"/>
                  <a:pt x="772886" y="228791"/>
                  <a:pt x="884712" y="187227"/>
                </a:cubicBezTo>
                <a:cubicBezTo>
                  <a:pt x="996538" y="145663"/>
                  <a:pt x="1136073" y="119933"/>
                  <a:pt x="1229096" y="92224"/>
                </a:cubicBezTo>
                <a:cubicBezTo>
                  <a:pt x="1322119" y="64515"/>
                  <a:pt x="1371600" y="32847"/>
                  <a:pt x="1442852" y="20972"/>
                </a:cubicBezTo>
                <a:cubicBezTo>
                  <a:pt x="1514104" y="9097"/>
                  <a:pt x="1574470" y="-19602"/>
                  <a:pt x="1656608" y="20972"/>
                </a:cubicBezTo>
                <a:cubicBezTo>
                  <a:pt x="1738746" y="61546"/>
                  <a:pt x="1846613" y="200091"/>
                  <a:pt x="1935678" y="264416"/>
                </a:cubicBezTo>
                <a:cubicBezTo>
                  <a:pt x="2024743" y="328741"/>
                  <a:pt x="2130631" y="378221"/>
                  <a:pt x="2190997" y="406920"/>
                </a:cubicBezTo>
                <a:cubicBezTo>
                  <a:pt x="2251363" y="435619"/>
                  <a:pt x="2297875" y="436608"/>
                  <a:pt x="2297875" y="436608"/>
                </a:cubicBezTo>
                <a:lnTo>
                  <a:pt x="2297875" y="436608"/>
                </a:lnTo>
                <a:lnTo>
                  <a:pt x="2315688" y="442546"/>
                </a:ln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88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6384" y="736851"/>
            <a:ext cx="3533703" cy="16231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s-ES_tradnl" sz="8400" b="1" dirty="0" smtClean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03</a:t>
            </a:r>
            <a:endParaRPr lang="es-ES" sz="8400" b="1" dirty="0">
              <a:solidFill>
                <a:srgbClr val="E7233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6384" y="2119374"/>
            <a:ext cx="74656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300" b="1" dirty="0" err="1" smtClean="0">
                <a:latin typeface="Arial" charset="0"/>
                <a:ea typeface="Arial" charset="0"/>
                <a:cs typeface="Arial" charset="0"/>
              </a:rPr>
              <a:t>Planejament</a:t>
            </a:r>
            <a:endParaRPr lang="es-ES_tradnl" sz="33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</a:t>
            </a:r>
            <a:endParaRPr lang="es-ES" sz="700" dirty="0"/>
          </a:p>
        </p:txBody>
      </p:sp>
    </p:spTree>
    <p:extLst>
      <p:ext uri="{BB962C8B-B14F-4D97-AF65-F5344CB8AC3E}">
        <p14:creationId xmlns:p14="http://schemas.microsoft.com/office/powerpoint/2010/main" val="39878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ctrTitle"/>
          </p:nvPr>
        </p:nvSpPr>
        <p:spPr>
          <a:xfrm>
            <a:off x="778014" y="566928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MPGM Ciutat Meridiana</a:t>
            </a:r>
            <a:br>
              <a:rPr lang="ca-ES" sz="195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ca-ES" sz="1950" dirty="0" smtClean="0">
                <a:latin typeface="Arial" charset="0"/>
                <a:ea typeface="Arial" charset="0"/>
                <a:cs typeface="Arial" charset="0"/>
              </a:rPr>
              <a:t>Planejament vigent</a:t>
            </a:r>
            <a:endParaRPr lang="ca-ES" sz="19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7" name="Picture 3" descr="Z:\QUOTA\PROJECTES ESTRATEGICS\176_Eix Besòs\PLA_DE_BARRIS\09_Zona_Nord\Can Cuiàs\PPT\20181126_Estudis_dimplantacio_equipament_esportiu_MPGM Vig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2280" r="1338" b="15500"/>
          <a:stretch/>
        </p:blipFill>
        <p:spPr bwMode="auto">
          <a:xfrm>
            <a:off x="262467" y="1388532"/>
            <a:ext cx="8576734" cy="519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1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ctrTitle"/>
          </p:nvPr>
        </p:nvSpPr>
        <p:spPr>
          <a:xfrm>
            <a:off x="778014" y="566928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MPGM Ciutat Meridiana</a:t>
            </a:r>
            <a:br>
              <a:rPr lang="ca-ES" sz="195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ca-ES" sz="1950" dirty="0" smtClean="0">
                <a:latin typeface="Arial" charset="0"/>
                <a:ea typeface="Arial" charset="0"/>
                <a:cs typeface="Arial" charset="0"/>
              </a:rPr>
              <a:t>Planejament proposat</a:t>
            </a:r>
            <a:endParaRPr lang="ca-ES" sz="19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Z:\QUOTA\PROJECTES ESTRATEGICS\176_Eix Besòs\PLA_DE_BARRIS\09_Zona_Nord\Can Cuiàs\PPT\20181126_Estudis_dimplantacio_equipament_esportiu_MPGM Propos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341" r="1346" b="14619"/>
          <a:stretch/>
        </p:blipFill>
        <p:spPr bwMode="auto">
          <a:xfrm>
            <a:off x="267757" y="1360200"/>
            <a:ext cx="8534401" cy="522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0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44" y="5202364"/>
            <a:ext cx="238200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6384" y="736851"/>
            <a:ext cx="3533703" cy="16231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s-ES_tradnl" sz="8400" b="1" dirty="0" smtClean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01</a:t>
            </a:r>
            <a:endParaRPr lang="es-ES" sz="8400" b="1" dirty="0">
              <a:solidFill>
                <a:srgbClr val="E7233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6384" y="2119374"/>
            <a:ext cx="746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>
                <a:latin typeface="Arial" charset="0"/>
                <a:ea typeface="Arial" charset="0"/>
                <a:cs typeface="Arial" charset="0"/>
              </a:rPr>
              <a:t>Actuacions 2007-2017</a:t>
            </a:r>
            <a:endParaRPr lang="es-ES_tradnl" sz="33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</a:t>
            </a:r>
            <a:endParaRPr lang="es-ES" sz="700" dirty="0"/>
          </a:p>
        </p:txBody>
      </p:sp>
    </p:spTree>
    <p:extLst>
      <p:ext uri="{BB962C8B-B14F-4D97-AF65-F5344CB8AC3E}">
        <p14:creationId xmlns:p14="http://schemas.microsoft.com/office/powerpoint/2010/main" val="9644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Actuacions 2007-2017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33936" y="1192413"/>
            <a:ext cx="39636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800" b="1" dirty="0"/>
              <a:t>A</a:t>
            </a:r>
            <a:r>
              <a:rPr lang="ca-ES" sz="1800" b="1" dirty="0" smtClean="0"/>
              <a:t>: </a:t>
            </a:r>
            <a:r>
              <a:rPr lang="ca-ES" sz="1800" dirty="0" smtClean="0"/>
              <a:t>Traslladar </a:t>
            </a:r>
            <a:r>
              <a:rPr lang="ca-ES" sz="1800" b="1" dirty="0" smtClean="0"/>
              <a:t>PROVISIONAL</a:t>
            </a:r>
            <a:r>
              <a:rPr lang="ca-ES" sz="1800" dirty="0" smtClean="0"/>
              <a:t> del </a:t>
            </a:r>
            <a:r>
              <a:rPr lang="ca-ES" sz="1800" dirty="0"/>
              <a:t>camp de futbol </a:t>
            </a:r>
            <a:r>
              <a:rPr lang="ca-ES" sz="1800" dirty="0" smtClean="0"/>
              <a:t>de Ciutat Meridiana centre cap al </a:t>
            </a:r>
            <a:r>
              <a:rPr lang="ca-ES" sz="1800" dirty="0"/>
              <a:t>Torrent del </a:t>
            </a:r>
            <a:r>
              <a:rPr lang="ca-ES" sz="1800" dirty="0" smtClean="0"/>
              <a:t>Bosc Llarg (Ciutat Meridiana-Can Cuiàs). Autorització </a:t>
            </a:r>
            <a:r>
              <a:rPr lang="ca-ES" sz="1800" dirty="0"/>
              <a:t>provisional </a:t>
            </a:r>
            <a:r>
              <a:rPr lang="ca-ES" sz="1800" dirty="0" smtClean="0"/>
              <a:t>ocupació torrent de l'ACA </a:t>
            </a:r>
            <a:r>
              <a:rPr lang="ca-ES" sz="1800" b="1" dirty="0" smtClean="0"/>
              <a:t>(2007-2017).</a:t>
            </a:r>
          </a:p>
          <a:p>
            <a:endParaRPr lang="ca-ES" sz="1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a-ES" sz="1800" b="1" dirty="0" smtClean="0"/>
              <a:t>B: </a:t>
            </a:r>
            <a:r>
              <a:rPr lang="ca-ES" sz="1800" dirty="0" smtClean="0"/>
              <a:t>Construcció </a:t>
            </a:r>
            <a:r>
              <a:rPr lang="ca-ES" sz="1800" b="1" dirty="0" smtClean="0"/>
              <a:t>APARCAMENT BSM </a:t>
            </a:r>
            <a:r>
              <a:rPr lang="ca-ES" sz="1800" dirty="0"/>
              <a:t>a la zona </a:t>
            </a:r>
            <a:r>
              <a:rPr lang="ca-ES" sz="1800" dirty="0" smtClean="0"/>
              <a:t>alliberada de </a:t>
            </a:r>
            <a:r>
              <a:rPr lang="ca-ES" sz="1800" dirty="0"/>
              <a:t>Ciutat </a:t>
            </a:r>
            <a:r>
              <a:rPr lang="ca-ES" sz="1800" dirty="0" smtClean="0"/>
              <a:t>Meridiana centre </a:t>
            </a:r>
            <a:r>
              <a:rPr lang="ca-ES" sz="1800" b="1" dirty="0" smtClean="0"/>
              <a:t>(2009-2012).</a:t>
            </a:r>
          </a:p>
          <a:p>
            <a:r>
              <a:rPr lang="ca-ES" sz="1800" dirty="0" smtClean="0"/>
              <a:t>         </a:t>
            </a:r>
            <a:r>
              <a:rPr lang="ca-ES" sz="1300" dirty="0" smtClean="0"/>
              <a:t>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5424" y="1169848"/>
            <a:ext cx="4608512" cy="540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r="14768"/>
          <a:stretch/>
        </p:blipFill>
        <p:spPr bwMode="auto">
          <a:xfrm>
            <a:off x="359235" y="1286932"/>
            <a:ext cx="4365165" cy="51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735703" y="3280347"/>
            <a:ext cx="623868" cy="4251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Rectangle 24"/>
          <p:cNvSpPr/>
          <p:nvPr/>
        </p:nvSpPr>
        <p:spPr>
          <a:xfrm rot="20760792">
            <a:off x="3919213" y="4080778"/>
            <a:ext cx="355125" cy="4251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892787" y="3323669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41925" y="4124100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0000"/>
                </a:solidFill>
              </a:rPr>
              <a:t>B</a:t>
            </a:r>
            <a:endParaRPr lang="ca-ES" dirty="0">
              <a:solidFill>
                <a:srgbClr val="FF0000"/>
              </a:solidFill>
            </a:endParaRPr>
          </a:p>
        </p:txBody>
      </p:sp>
      <p:cxnSp>
        <p:nvCxnSpPr>
          <p:cNvPr id="6" name="Connector de fletxa recta 5"/>
          <p:cNvCxnSpPr/>
          <p:nvPr/>
        </p:nvCxnSpPr>
        <p:spPr>
          <a:xfrm flipH="1" flipV="1">
            <a:off x="2529680" y="3529543"/>
            <a:ext cx="1205092" cy="49018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1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err="1" smtClean="0">
                <a:latin typeface="Arial" charset="0"/>
                <a:ea typeface="Arial" charset="0"/>
                <a:cs typeface="Arial" charset="0"/>
              </a:rPr>
              <a:t>Briefing</a:t>
            </a:r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  2014-2017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33936" y="1192413"/>
            <a:ext cx="3963637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800" b="1" dirty="0"/>
              <a:t>2014: </a:t>
            </a:r>
            <a:r>
              <a:rPr lang="ca-ES" sz="1800" dirty="0"/>
              <a:t>Proposta de </a:t>
            </a:r>
            <a:r>
              <a:rPr lang="ca-ES" sz="1800" b="1" dirty="0" err="1"/>
              <a:t>Reurbanització</a:t>
            </a:r>
            <a:r>
              <a:rPr lang="ca-ES" sz="1800" dirty="0"/>
              <a:t> de l’antic camp de futbol (B) en zones de lleure, esport i parc equipat.</a:t>
            </a:r>
          </a:p>
          <a:p>
            <a:pPr marL="285750" indent="-285750">
              <a:buFont typeface="Arial" pitchFamily="34" charset="0"/>
              <a:buChar char="•"/>
            </a:pPr>
            <a:endParaRPr lang="ca-ES" sz="1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a-ES" sz="1800" b="1" dirty="0" smtClean="0"/>
              <a:t>2014</a:t>
            </a:r>
            <a:r>
              <a:rPr lang="ca-ES" sz="1800" b="1" dirty="0" smtClean="0"/>
              <a:t>: </a:t>
            </a:r>
            <a:r>
              <a:rPr lang="ca-ES" sz="1800" dirty="0" smtClean="0"/>
              <a:t>Inici estudis </a:t>
            </a:r>
            <a:r>
              <a:rPr lang="ca-ES" sz="1800" dirty="0" smtClean="0"/>
              <a:t>per </a:t>
            </a:r>
            <a:r>
              <a:rPr lang="ca-ES" sz="1800" dirty="0" smtClean="0"/>
              <a:t>a convertir el camp de futbol Provisional de Ciutat Meridiana (A) en camp de futbol </a:t>
            </a:r>
            <a:r>
              <a:rPr lang="ca-ES" sz="1800" b="1" dirty="0" smtClean="0"/>
              <a:t>DEFINITIU.</a:t>
            </a:r>
          </a:p>
          <a:p>
            <a:endParaRPr lang="ca-ES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ca-ES" sz="1800" b="1" dirty="0" smtClean="0"/>
              <a:t>2014: </a:t>
            </a:r>
            <a:r>
              <a:rPr lang="ca-ES" sz="1800" dirty="0" smtClean="0"/>
              <a:t>Districte i IBE es plantegen la renovació integral o la reubicació del Pavelló Esportiu de Can Cuiàs (D)</a:t>
            </a:r>
          </a:p>
          <a:p>
            <a:pPr marL="285750" indent="-285750">
              <a:buFont typeface="Arial" pitchFamily="34" charset="0"/>
              <a:buChar char="•"/>
            </a:pPr>
            <a:endParaRPr lang="ca-ES" sz="1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a-ES" sz="1800" b="1" dirty="0"/>
              <a:t>2016-2020:</a:t>
            </a:r>
            <a:r>
              <a:rPr lang="ca-ES" sz="1800" dirty="0"/>
              <a:t> </a:t>
            </a:r>
            <a:r>
              <a:rPr lang="ca-ES" sz="1800" b="1" dirty="0"/>
              <a:t>Pla de Barris Zona Nord</a:t>
            </a:r>
            <a:r>
              <a:rPr lang="ca-ES" sz="1800" dirty="0"/>
              <a:t>.</a:t>
            </a:r>
          </a:p>
          <a:p>
            <a:r>
              <a:rPr lang="ca-ES" sz="1800" dirty="0"/>
              <a:t>      Encàrrec del projecte per a la millora   </a:t>
            </a:r>
          </a:p>
          <a:p>
            <a:r>
              <a:rPr lang="ca-ES" sz="1800" dirty="0"/>
              <a:t>      de la connexió entre Ciutat  </a:t>
            </a:r>
          </a:p>
          <a:p>
            <a:r>
              <a:rPr lang="ca-ES" sz="1800" dirty="0"/>
              <a:t>      Meridiana i Can Cuiàs </a:t>
            </a:r>
            <a:r>
              <a:rPr lang="ca-ES" sz="1800" dirty="0" smtClean="0"/>
              <a:t>i de la </a:t>
            </a:r>
            <a:r>
              <a:rPr lang="ca-ES" sz="1800" dirty="0"/>
              <a:t>zona del </a:t>
            </a:r>
          </a:p>
          <a:p>
            <a:r>
              <a:rPr lang="ca-ES" sz="1800" dirty="0"/>
              <a:t>      Torrent del Bosc Llarg (C).</a:t>
            </a:r>
          </a:p>
          <a:p>
            <a:pPr marL="285750" indent="-285750">
              <a:buFont typeface="Arial" pitchFamily="34" charset="0"/>
              <a:buChar char="•"/>
            </a:pPr>
            <a:endParaRPr lang="ca-ES" sz="1800" b="1" dirty="0" smtClean="0"/>
          </a:p>
          <a:p>
            <a:endParaRPr lang="ca-ES" sz="1800" dirty="0"/>
          </a:p>
          <a:p>
            <a:endParaRPr lang="ca-ES" sz="13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25424" y="1169848"/>
            <a:ext cx="4608512" cy="540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r="14768"/>
          <a:stretch/>
        </p:blipFill>
        <p:spPr bwMode="auto">
          <a:xfrm>
            <a:off x="359235" y="1286932"/>
            <a:ext cx="4365165" cy="51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735703" y="3280347"/>
            <a:ext cx="623868" cy="4251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Rectangle 24"/>
          <p:cNvSpPr/>
          <p:nvPr/>
        </p:nvSpPr>
        <p:spPr>
          <a:xfrm rot="20760792">
            <a:off x="3919213" y="4080778"/>
            <a:ext cx="355125" cy="4251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892787" y="3323669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41925" y="4124100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0000"/>
                </a:solidFill>
              </a:rPr>
              <a:t>B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8" name="Forma lliure 7"/>
          <p:cNvSpPr/>
          <p:nvPr/>
        </p:nvSpPr>
        <p:spPr>
          <a:xfrm>
            <a:off x="1005887" y="2429807"/>
            <a:ext cx="2686498" cy="1494361"/>
          </a:xfrm>
          <a:custGeom>
            <a:avLst/>
            <a:gdLst>
              <a:gd name="connsiteX0" fmla="*/ 1826023 w 2686498"/>
              <a:gd name="connsiteY0" fmla="*/ 170092 h 1494361"/>
              <a:gd name="connsiteX1" fmla="*/ 884328 w 2686498"/>
              <a:gd name="connsiteY1" fmla="*/ 743297 h 1494361"/>
              <a:gd name="connsiteX2" fmla="*/ 488543 w 2686498"/>
              <a:gd name="connsiteY2" fmla="*/ 866127 h 1494361"/>
              <a:gd name="connsiteX3" fmla="*/ 160997 w 2686498"/>
              <a:gd name="connsiteY3" fmla="*/ 852480 h 1494361"/>
              <a:gd name="connsiteX4" fmla="*/ 10871 w 2686498"/>
              <a:gd name="connsiteY4" fmla="*/ 907071 h 1494361"/>
              <a:gd name="connsiteX5" fmla="*/ 24519 w 2686498"/>
              <a:gd name="connsiteY5" fmla="*/ 1261912 h 1494361"/>
              <a:gd name="connsiteX6" fmla="*/ 126877 w 2686498"/>
              <a:gd name="connsiteY6" fmla="*/ 1452981 h 1494361"/>
              <a:gd name="connsiteX7" fmla="*/ 324770 w 2686498"/>
              <a:gd name="connsiteY7" fmla="*/ 1487100 h 1494361"/>
              <a:gd name="connsiteX8" fmla="*/ 966214 w 2686498"/>
              <a:gd name="connsiteY8" fmla="*/ 1350623 h 1494361"/>
              <a:gd name="connsiteX9" fmla="*/ 1846495 w 2686498"/>
              <a:gd name="connsiteY9" fmla="*/ 1077668 h 1494361"/>
              <a:gd name="connsiteX10" fmla="*/ 2385582 w 2686498"/>
              <a:gd name="connsiteY10" fmla="*/ 845656 h 1494361"/>
              <a:gd name="connsiteX11" fmla="*/ 2644889 w 2686498"/>
              <a:gd name="connsiteY11" fmla="*/ 695530 h 1494361"/>
              <a:gd name="connsiteX12" fmla="*/ 2685832 w 2686498"/>
              <a:gd name="connsiteY12" fmla="*/ 640939 h 1494361"/>
              <a:gd name="connsiteX13" fmla="*/ 2658537 w 2686498"/>
              <a:gd name="connsiteY13" fmla="*/ 504462 h 1494361"/>
              <a:gd name="connsiteX14" fmla="*/ 2522059 w 2686498"/>
              <a:gd name="connsiteY14" fmla="*/ 436223 h 1494361"/>
              <a:gd name="connsiteX15" fmla="*/ 2522059 w 2686498"/>
              <a:gd name="connsiteY15" fmla="*/ 340689 h 1494361"/>
              <a:gd name="connsiteX16" fmla="*/ 2535707 w 2686498"/>
              <a:gd name="connsiteY16" fmla="*/ 231506 h 1494361"/>
              <a:gd name="connsiteX17" fmla="*/ 2474292 w 2686498"/>
              <a:gd name="connsiteY17" fmla="*/ 101853 h 1494361"/>
              <a:gd name="connsiteX18" fmla="*/ 2276400 w 2686498"/>
              <a:gd name="connsiteY18" fmla="*/ 6318 h 1494361"/>
              <a:gd name="connsiteX19" fmla="*/ 2051212 w 2686498"/>
              <a:gd name="connsiteY19" fmla="*/ 26790 h 1494361"/>
              <a:gd name="connsiteX20" fmla="*/ 1826023 w 2686498"/>
              <a:gd name="connsiteY20" fmla="*/ 170092 h 14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6498" h="1494361">
                <a:moveTo>
                  <a:pt x="1826023" y="170092"/>
                </a:moveTo>
                <a:cubicBezTo>
                  <a:pt x="1631542" y="289510"/>
                  <a:pt x="1107241" y="627291"/>
                  <a:pt x="884328" y="743297"/>
                </a:cubicBezTo>
                <a:cubicBezTo>
                  <a:pt x="661415" y="859303"/>
                  <a:pt x="609098" y="847930"/>
                  <a:pt x="488543" y="866127"/>
                </a:cubicBezTo>
                <a:cubicBezTo>
                  <a:pt x="367988" y="884324"/>
                  <a:pt x="240609" y="845656"/>
                  <a:pt x="160997" y="852480"/>
                </a:cubicBezTo>
                <a:cubicBezTo>
                  <a:pt x="81385" y="859304"/>
                  <a:pt x="33617" y="838832"/>
                  <a:pt x="10871" y="907071"/>
                </a:cubicBezTo>
                <a:cubicBezTo>
                  <a:pt x="-11875" y="975310"/>
                  <a:pt x="5185" y="1170927"/>
                  <a:pt x="24519" y="1261912"/>
                </a:cubicBezTo>
                <a:cubicBezTo>
                  <a:pt x="43853" y="1352897"/>
                  <a:pt x="76835" y="1415450"/>
                  <a:pt x="126877" y="1452981"/>
                </a:cubicBezTo>
                <a:cubicBezTo>
                  <a:pt x="176919" y="1490512"/>
                  <a:pt x="184881" y="1504160"/>
                  <a:pt x="324770" y="1487100"/>
                </a:cubicBezTo>
                <a:cubicBezTo>
                  <a:pt x="464659" y="1470040"/>
                  <a:pt x="712593" y="1418862"/>
                  <a:pt x="966214" y="1350623"/>
                </a:cubicBezTo>
                <a:cubicBezTo>
                  <a:pt x="1219835" y="1282384"/>
                  <a:pt x="1609934" y="1161829"/>
                  <a:pt x="1846495" y="1077668"/>
                </a:cubicBezTo>
                <a:cubicBezTo>
                  <a:pt x="2083056" y="993507"/>
                  <a:pt x="2252516" y="909346"/>
                  <a:pt x="2385582" y="845656"/>
                </a:cubicBezTo>
                <a:cubicBezTo>
                  <a:pt x="2518648" y="781966"/>
                  <a:pt x="2594847" y="729649"/>
                  <a:pt x="2644889" y="695530"/>
                </a:cubicBezTo>
                <a:cubicBezTo>
                  <a:pt x="2694931" y="661411"/>
                  <a:pt x="2683557" y="672784"/>
                  <a:pt x="2685832" y="640939"/>
                </a:cubicBezTo>
                <a:cubicBezTo>
                  <a:pt x="2688107" y="609094"/>
                  <a:pt x="2685832" y="538581"/>
                  <a:pt x="2658537" y="504462"/>
                </a:cubicBezTo>
                <a:cubicBezTo>
                  <a:pt x="2631242" y="470343"/>
                  <a:pt x="2544805" y="463519"/>
                  <a:pt x="2522059" y="436223"/>
                </a:cubicBezTo>
                <a:cubicBezTo>
                  <a:pt x="2499313" y="408927"/>
                  <a:pt x="2519784" y="374808"/>
                  <a:pt x="2522059" y="340689"/>
                </a:cubicBezTo>
                <a:cubicBezTo>
                  <a:pt x="2524334" y="306570"/>
                  <a:pt x="2543668" y="271312"/>
                  <a:pt x="2535707" y="231506"/>
                </a:cubicBezTo>
                <a:cubicBezTo>
                  <a:pt x="2527746" y="191700"/>
                  <a:pt x="2517510" y="139384"/>
                  <a:pt x="2474292" y="101853"/>
                </a:cubicBezTo>
                <a:cubicBezTo>
                  <a:pt x="2431074" y="64322"/>
                  <a:pt x="2346913" y="18828"/>
                  <a:pt x="2276400" y="6318"/>
                </a:cubicBezTo>
                <a:cubicBezTo>
                  <a:pt x="2205887" y="-6192"/>
                  <a:pt x="2126275" y="-506"/>
                  <a:pt x="2051212" y="26790"/>
                </a:cubicBezTo>
                <a:cubicBezTo>
                  <a:pt x="1976149" y="54086"/>
                  <a:pt x="2020504" y="50674"/>
                  <a:pt x="1826023" y="170092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Rectangle 16"/>
          <p:cNvSpPr/>
          <p:nvPr/>
        </p:nvSpPr>
        <p:spPr>
          <a:xfrm>
            <a:off x="1753967" y="2769182"/>
            <a:ext cx="293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FF00"/>
                </a:solidFill>
              </a:rPr>
              <a:t>C</a:t>
            </a:r>
            <a:endParaRPr lang="ca-ES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20760792">
            <a:off x="645819" y="3437757"/>
            <a:ext cx="311934" cy="42519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Rectangle 18"/>
          <p:cNvSpPr/>
          <p:nvPr/>
        </p:nvSpPr>
        <p:spPr>
          <a:xfrm>
            <a:off x="488687" y="3184772"/>
            <a:ext cx="303288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 smtClean="0">
                <a:solidFill>
                  <a:srgbClr val="00B050"/>
                </a:solidFill>
              </a:rPr>
              <a:t>D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9" name="Fletxa dreta 8"/>
          <p:cNvSpPr/>
          <p:nvPr/>
        </p:nvSpPr>
        <p:spPr>
          <a:xfrm rot="14449934">
            <a:off x="1998491" y="2902634"/>
            <a:ext cx="390588" cy="71651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Fletxa dreta 19"/>
          <p:cNvSpPr/>
          <p:nvPr/>
        </p:nvSpPr>
        <p:spPr>
          <a:xfrm rot="3580010">
            <a:off x="2417058" y="3643772"/>
            <a:ext cx="390588" cy="71651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906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6384" y="736851"/>
            <a:ext cx="3533703" cy="16231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s-ES_tradnl" sz="8400" b="1" dirty="0" smtClean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02</a:t>
            </a:r>
            <a:endParaRPr lang="es-ES" sz="8400" b="1" dirty="0">
              <a:solidFill>
                <a:srgbClr val="E7233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6384" y="2119374"/>
            <a:ext cx="74656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300" b="1" dirty="0" err="1" smtClean="0">
                <a:latin typeface="Arial" charset="0"/>
                <a:ea typeface="Arial" charset="0"/>
                <a:cs typeface="Arial" charset="0"/>
              </a:rPr>
              <a:t>Propostes</a:t>
            </a:r>
            <a:endParaRPr lang="es-ES_tradnl" sz="33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</a:t>
            </a:r>
            <a:endParaRPr lang="es-ES" sz="700" dirty="0"/>
          </a:p>
        </p:txBody>
      </p:sp>
    </p:spTree>
    <p:extLst>
      <p:ext uri="{BB962C8B-B14F-4D97-AF65-F5344CB8AC3E}">
        <p14:creationId xmlns:p14="http://schemas.microsoft.com/office/powerpoint/2010/main" val="20477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5423" y="1169848"/>
            <a:ext cx="8444443" cy="194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Propostes Zona A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8349" y="1226281"/>
            <a:ext cx="6161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C00000"/>
                </a:solidFill>
              </a:rPr>
              <a:t>Estudis previs de la MPGM per a convertir el camp de futbol Provisional de Ciutat Meridiana (A) en camp de futbol </a:t>
            </a:r>
            <a:r>
              <a:rPr lang="ca-ES" sz="1600" b="1" dirty="0" smtClean="0">
                <a:solidFill>
                  <a:srgbClr val="C00000"/>
                </a:solidFill>
              </a:rPr>
              <a:t>DEFINITIU.</a:t>
            </a:r>
            <a:endParaRPr lang="ca-ES" sz="1600" dirty="0" smtClean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26456" r="45906" b="38432"/>
          <a:stretch/>
        </p:blipFill>
        <p:spPr bwMode="auto">
          <a:xfrm>
            <a:off x="257926" y="1226281"/>
            <a:ext cx="2177625" cy="182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230103" y="1848095"/>
            <a:ext cx="623868" cy="4251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387187" y="1891417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r="14585"/>
          <a:stretch/>
        </p:blipFill>
        <p:spPr bwMode="auto">
          <a:xfrm>
            <a:off x="225422" y="3132667"/>
            <a:ext cx="3700529" cy="356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797634" y="1781852"/>
            <a:ext cx="5872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/>
              <a:t>PROPOSTA</a:t>
            </a:r>
            <a:r>
              <a:rPr lang="ca-ES" sz="1400" b="1" dirty="0" smtClean="0"/>
              <a:t>: </a:t>
            </a:r>
          </a:p>
          <a:p>
            <a:r>
              <a:rPr lang="ca-ES" sz="1200" b="1" dirty="0" smtClean="0"/>
              <a:t>-Consolidació </a:t>
            </a:r>
            <a:r>
              <a:rPr lang="ca-ES" sz="1200" dirty="0" smtClean="0"/>
              <a:t>del</a:t>
            </a:r>
            <a:r>
              <a:rPr lang="ca-ES" sz="1200" b="1" dirty="0" smtClean="0"/>
              <a:t> </a:t>
            </a:r>
            <a:r>
              <a:rPr lang="ca-ES" sz="1200" dirty="0" smtClean="0"/>
              <a:t>Camp </a:t>
            </a:r>
            <a:r>
              <a:rPr lang="ca-ES" sz="1200" dirty="0"/>
              <a:t>de Futbol a cota actual </a:t>
            </a:r>
            <a:r>
              <a:rPr lang="ca-ES" sz="1200" dirty="0" smtClean="0"/>
              <a:t>(+89</a:t>
            </a:r>
            <a:r>
              <a:rPr lang="ca-ES" sz="1200" dirty="0"/>
              <a:t>). Nous serveis camp futbol. Nous accessos a equipament i nova passera de connexió amb Can Cuiàs per aqüeducte. </a:t>
            </a:r>
            <a:endParaRPr lang="ca-ES" sz="1200" dirty="0" smtClean="0"/>
          </a:p>
          <a:p>
            <a:r>
              <a:rPr lang="ca-ES" sz="1200" dirty="0" smtClean="0"/>
              <a:t>-Millora del sistema de </a:t>
            </a:r>
            <a:r>
              <a:rPr lang="ca-ES" sz="1200" b="1" dirty="0" smtClean="0"/>
              <a:t>canalització del torrent</a:t>
            </a:r>
            <a:r>
              <a:rPr lang="ca-ES" sz="1200" dirty="0" smtClean="0"/>
              <a:t>, segons indicacions ACA.</a:t>
            </a:r>
          </a:p>
          <a:p>
            <a:r>
              <a:rPr lang="ca-ES" sz="1200" dirty="0"/>
              <a:t>-</a:t>
            </a:r>
            <a:r>
              <a:rPr lang="ca-ES" sz="1200" b="1" dirty="0" smtClean="0"/>
              <a:t>Renaturalització</a:t>
            </a:r>
            <a:r>
              <a:rPr lang="ca-ES" sz="1200" dirty="0" smtClean="0"/>
              <a:t> </a:t>
            </a:r>
            <a:r>
              <a:rPr lang="ca-ES" sz="1200" dirty="0"/>
              <a:t>parcial del </a:t>
            </a:r>
            <a:r>
              <a:rPr lang="ca-ES" sz="1200" dirty="0" smtClean="0"/>
              <a:t>torrent.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25" y="4597545"/>
            <a:ext cx="3161674" cy="192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02" y="3191936"/>
            <a:ext cx="3810669" cy="137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or recte 5"/>
          <p:cNvCxnSpPr/>
          <p:nvPr/>
        </p:nvCxnSpPr>
        <p:spPr>
          <a:xfrm>
            <a:off x="5977467" y="4775200"/>
            <a:ext cx="0" cy="174653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5415" y="3202866"/>
            <a:ext cx="10651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200" b="1" dirty="0" smtClean="0"/>
              <a:t>PGM vigent</a:t>
            </a:r>
            <a:endParaRPr lang="ca-ES" sz="12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57926" y="4995399"/>
            <a:ext cx="15454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200" b="1" dirty="0" smtClean="0"/>
              <a:t>MPGM proposta 1</a:t>
            </a:r>
            <a:endParaRPr lang="ca-ES" sz="1200" dirty="0" smtClean="0"/>
          </a:p>
        </p:txBody>
      </p:sp>
    </p:spTree>
    <p:extLst>
      <p:ext uri="{BB962C8B-B14F-4D97-AF65-F5344CB8AC3E}">
        <p14:creationId xmlns:p14="http://schemas.microsoft.com/office/powerpoint/2010/main" val="3691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5423" y="1169848"/>
            <a:ext cx="8444443" cy="194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Propostes Zona A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8349" y="1226281"/>
            <a:ext cx="6161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600" dirty="0">
                <a:solidFill>
                  <a:srgbClr val="C00000"/>
                </a:solidFill>
              </a:rPr>
              <a:t>Estudis previs de la MPGM per a convertir el camp de futbol Provisional de Ciutat Meridiana (A) en </a:t>
            </a:r>
            <a:r>
              <a:rPr lang="ca-ES" sz="1600" dirty="0" smtClean="0">
                <a:solidFill>
                  <a:srgbClr val="C00000"/>
                </a:solidFill>
              </a:rPr>
              <a:t>CAMP DE FUTBOL DEFINITIU</a:t>
            </a:r>
            <a:r>
              <a:rPr lang="ca-ES" sz="1600" b="1" dirty="0" smtClean="0">
                <a:solidFill>
                  <a:srgbClr val="C00000"/>
                </a:solidFill>
              </a:rPr>
              <a:t>.</a:t>
            </a:r>
            <a:endParaRPr lang="ca-ES" sz="16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26456" r="45906" b="38432"/>
          <a:stretch/>
        </p:blipFill>
        <p:spPr bwMode="auto">
          <a:xfrm>
            <a:off x="257926" y="1226281"/>
            <a:ext cx="2177625" cy="182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230103" y="1848095"/>
            <a:ext cx="623868" cy="4251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387187" y="1891417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FF0000"/>
                </a:solidFill>
              </a:rPr>
              <a:t>A</a:t>
            </a:r>
            <a:endParaRPr lang="ca-E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" y="3165118"/>
            <a:ext cx="8891588" cy="301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9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5423" y="1169848"/>
            <a:ext cx="8444443" cy="194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8349" y="1226281"/>
            <a:ext cx="665258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C00000"/>
                </a:solidFill>
              </a:rPr>
              <a:t>Estudis previs de la MPGM </a:t>
            </a:r>
            <a:r>
              <a:rPr lang="ca-ES" sz="1600" dirty="0">
                <a:solidFill>
                  <a:srgbClr val="C00000"/>
                </a:solidFill>
              </a:rPr>
              <a:t>per ordenar l'espai lliure </a:t>
            </a:r>
            <a:r>
              <a:rPr lang="ca-ES" sz="1600" dirty="0" smtClean="0">
                <a:solidFill>
                  <a:srgbClr val="C00000"/>
                </a:solidFill>
              </a:rPr>
              <a:t>amb </a:t>
            </a:r>
            <a:endParaRPr lang="ca-ES" sz="16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a-ES" sz="1500" dirty="0" smtClean="0">
                <a:solidFill>
                  <a:srgbClr val="C00000"/>
                </a:solidFill>
              </a:rPr>
              <a:t>NOUS EQUIPAMENTS DE BARRI I INSTAL·LACIONS ESPORTIVES OBERTES. </a:t>
            </a:r>
            <a:endParaRPr lang="ca-ES" sz="1500" dirty="0" smtClean="0">
              <a:solidFill>
                <a:srgbClr val="C0000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5" t="36532" r="14216" b="24216"/>
          <a:stretch/>
        </p:blipFill>
        <p:spPr bwMode="auto">
          <a:xfrm>
            <a:off x="253882" y="1234062"/>
            <a:ext cx="2160691" cy="181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414830" y="2064106"/>
            <a:ext cx="564113" cy="3364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542037" y="2065129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0000"/>
                </a:solidFill>
              </a:rPr>
              <a:t>B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17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Propostes Zona B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35" y="3149797"/>
            <a:ext cx="5857716" cy="343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2696" r="57316" b="5889"/>
          <a:stretch/>
        </p:blipFill>
        <p:spPr bwMode="auto">
          <a:xfrm>
            <a:off x="236790" y="3127929"/>
            <a:ext cx="2429498" cy="346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97634" y="1781852"/>
            <a:ext cx="5872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/>
              <a:t>PROPOSTA</a:t>
            </a:r>
            <a:r>
              <a:rPr lang="ca-ES" sz="1400" b="1" dirty="0" smtClean="0"/>
              <a:t>: </a:t>
            </a:r>
          </a:p>
          <a:p>
            <a:r>
              <a:rPr lang="ca-ES" sz="1200" b="1" dirty="0" smtClean="0"/>
              <a:t>-</a:t>
            </a:r>
            <a:r>
              <a:rPr lang="ca-ES" sz="1200" b="1" dirty="0" err="1" smtClean="0"/>
              <a:t>Reurbanització</a:t>
            </a:r>
            <a:r>
              <a:rPr lang="ca-ES" sz="1200" b="1" dirty="0" smtClean="0"/>
              <a:t> </a:t>
            </a:r>
            <a:r>
              <a:rPr lang="ca-ES" sz="1200" dirty="0"/>
              <a:t>de l’antic </a:t>
            </a:r>
            <a:r>
              <a:rPr lang="ca-ES" sz="1200" dirty="0" smtClean="0"/>
              <a:t>camp de </a:t>
            </a:r>
            <a:r>
              <a:rPr lang="ca-ES" sz="1200" dirty="0"/>
              <a:t>futbol de Ciutat </a:t>
            </a:r>
            <a:r>
              <a:rPr lang="ca-ES" sz="1200" dirty="0" smtClean="0"/>
              <a:t>Meridiana segons </a:t>
            </a:r>
            <a:r>
              <a:rPr lang="es-ES" sz="1200" dirty="0" smtClean="0"/>
              <a:t>les </a:t>
            </a:r>
            <a:r>
              <a:rPr lang="ca-ES" sz="1200" dirty="0" smtClean="0"/>
              <a:t>necessitats </a:t>
            </a:r>
            <a:r>
              <a:rPr lang="ca-ES" sz="1200" dirty="0"/>
              <a:t>de la població recollides mitjançant diferents processos </a:t>
            </a:r>
            <a:r>
              <a:rPr lang="ca-ES" sz="1200" dirty="0" smtClean="0"/>
              <a:t>participatius.</a:t>
            </a:r>
          </a:p>
          <a:p>
            <a:r>
              <a:rPr lang="ca-ES" sz="1200" dirty="0" smtClean="0"/>
              <a:t>-Recuperar la </a:t>
            </a:r>
            <a:r>
              <a:rPr lang="ca-ES" sz="1200" dirty="0"/>
              <a:t>connexió amb la </a:t>
            </a:r>
            <a:r>
              <a:rPr lang="ca-ES" sz="1200" b="1" dirty="0"/>
              <a:t>serra de Collserola</a:t>
            </a:r>
            <a:r>
              <a:rPr lang="ca-ES" sz="12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58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5423" y="1169848"/>
            <a:ext cx="8444443" cy="5281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790526" y="216481"/>
            <a:ext cx="4014216" cy="45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75" b="1" dirty="0" smtClean="0">
                <a:latin typeface="Arial" charset="0"/>
                <a:ea typeface="Arial" charset="0"/>
                <a:cs typeface="Arial" charset="0"/>
              </a:rPr>
              <a:t>Ecologia Urbana</a:t>
            </a: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5" t="36532" r="14216" b="24216"/>
          <a:stretch/>
        </p:blipFill>
        <p:spPr bwMode="auto">
          <a:xfrm>
            <a:off x="253882" y="1234062"/>
            <a:ext cx="2160691" cy="181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0760792">
            <a:off x="1414830" y="2064106"/>
            <a:ext cx="564113" cy="3364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3"/>
          <p:cNvSpPr/>
          <p:nvPr/>
        </p:nvSpPr>
        <p:spPr>
          <a:xfrm>
            <a:off x="1542037" y="2065129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rgbClr val="FF0000"/>
                </a:solidFill>
              </a:rPr>
              <a:t>B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17" name="Título 1"/>
          <p:cNvSpPr>
            <a:spLocks noGrp="1"/>
          </p:cNvSpPr>
          <p:nvPr>
            <p:ph type="ctrTitle"/>
          </p:nvPr>
        </p:nvSpPr>
        <p:spPr>
          <a:xfrm>
            <a:off x="778014" y="286166"/>
            <a:ext cx="6668691" cy="743451"/>
          </a:xfrm>
        </p:spPr>
        <p:txBody>
          <a:bodyPr>
            <a:normAutofit/>
          </a:bodyPr>
          <a:lstStyle/>
          <a:p>
            <a:pPr algn="l"/>
            <a:r>
              <a:rPr lang="ca-ES" sz="1950" b="1" dirty="0" smtClean="0">
                <a:latin typeface="Arial" charset="0"/>
                <a:ea typeface="Arial" charset="0"/>
                <a:cs typeface="Arial" charset="0"/>
              </a:rPr>
              <a:t>Propostes Zona B</a:t>
            </a:r>
            <a:endParaRPr lang="ca-ES" sz="195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t="12270" b="5314"/>
          <a:stretch/>
        </p:blipFill>
        <p:spPr bwMode="auto">
          <a:xfrm>
            <a:off x="2489199" y="1234062"/>
            <a:ext cx="6027775" cy="266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t="12234" b="6969"/>
          <a:stretch/>
        </p:blipFill>
        <p:spPr bwMode="auto">
          <a:xfrm>
            <a:off x="2489199" y="3760254"/>
            <a:ext cx="6027776" cy="26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482300" y="3415582"/>
            <a:ext cx="5872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>
                <a:solidFill>
                  <a:schemeClr val="bg1"/>
                </a:solidFill>
              </a:rPr>
              <a:t>ACTUAL</a:t>
            </a:r>
            <a:endParaRPr lang="ca-ES" sz="12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89199" y="6036000"/>
            <a:ext cx="5872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b="1" dirty="0" smtClean="0">
                <a:solidFill>
                  <a:schemeClr val="bg1"/>
                </a:solidFill>
              </a:rPr>
              <a:t>PROPOSTA</a:t>
            </a:r>
            <a:endParaRPr lang="ca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2425</TotalTime>
  <Words>682</Words>
  <Application>Microsoft Office PowerPoint</Application>
  <PresentationFormat>Personalització</PresentationFormat>
  <Paragraphs>129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18</vt:i4>
      </vt:variant>
    </vt:vector>
  </HeadingPairs>
  <TitlesOfParts>
    <vt:vector size="19" baseType="lpstr">
      <vt:lpstr>Tema de Office</vt:lpstr>
      <vt:lpstr>Equipaments Ciutat Meridiana</vt:lpstr>
      <vt:lpstr>01</vt:lpstr>
      <vt:lpstr>Actuacions 2007-2017</vt:lpstr>
      <vt:lpstr>Briefing  2014-2017</vt:lpstr>
      <vt:lpstr>02</vt:lpstr>
      <vt:lpstr>Propostes Zona A</vt:lpstr>
      <vt:lpstr>Propostes Zona A</vt:lpstr>
      <vt:lpstr>Propostes Zona B</vt:lpstr>
      <vt:lpstr>Propostes Zona B</vt:lpstr>
      <vt:lpstr>Proposta Zona E</vt:lpstr>
      <vt:lpstr>Proposta resum al Torrent del  Bosc Llarg</vt:lpstr>
      <vt:lpstr>Proposta millora Torrent del Bosc Llarg </vt:lpstr>
      <vt:lpstr>Propostes Zona A</vt:lpstr>
      <vt:lpstr>Propostes Zona A</vt:lpstr>
      <vt:lpstr>03</vt:lpstr>
      <vt:lpstr>MPGM Ciutat Meridiana Planejament vigent</vt:lpstr>
      <vt:lpstr>MPGM Ciutat Meridiana Planejament proposat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 principal d’estiu 2017</dc:title>
  <dc:creator>Usuario de Microsoft Office</dc:creator>
  <cp:lastModifiedBy>Ajuntament de Barcelona</cp:lastModifiedBy>
  <cp:revision>201</cp:revision>
  <cp:lastPrinted>2018-02-13T10:42:24Z</cp:lastPrinted>
  <dcterms:created xsi:type="dcterms:W3CDTF">2017-10-10T07:51:20Z</dcterms:created>
  <dcterms:modified xsi:type="dcterms:W3CDTF">2019-01-29T12:13:05Z</dcterms:modified>
</cp:coreProperties>
</file>