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4" r:id="rId11"/>
    <p:sldId id="265" r:id="rId12"/>
    <p:sldId id="266" r:id="rId13"/>
    <p:sldId id="26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24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011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158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40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18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280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7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384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22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45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798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046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6FA340-3D83-4D27-B5BC-5C697956E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6" y="2870546"/>
            <a:ext cx="3511233" cy="3779995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u="sng" dirty="0">
                <a:solidFill>
                  <a:srgbClr val="FFFFFF"/>
                </a:solidFill>
              </a:rPr>
              <a:t>CASAL DE BARRI </a:t>
            </a:r>
            <a:r>
              <a:rPr lang="es-ES" dirty="0">
                <a:solidFill>
                  <a:srgbClr val="FFFFFF"/>
                </a:solidFill>
              </a:rPr>
              <a:t/>
            </a:r>
            <a:br>
              <a:rPr lang="es-ES" dirty="0">
                <a:solidFill>
                  <a:srgbClr val="FFFFFF"/>
                </a:solidFill>
              </a:rPr>
            </a:br>
            <a:r>
              <a:rPr lang="es-ES" sz="5400" dirty="0">
                <a:solidFill>
                  <a:srgbClr val="FFFFFF"/>
                </a:solidFill>
              </a:rPr>
              <a:t>LA COSA NOSTRA</a:t>
            </a:r>
            <a:endParaRPr lang="ca-ES" sz="54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55F544E-4196-44B8-97F0-A6CC4E1FE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1909" y="4779536"/>
            <a:ext cx="3511233" cy="1147054"/>
          </a:xfrm>
        </p:spPr>
        <p:txBody>
          <a:bodyPr anchor="b">
            <a:normAutofit/>
          </a:bodyPr>
          <a:lstStyle/>
          <a:p>
            <a:pPr algn="ctr"/>
            <a:r>
              <a:rPr lang="ca-ES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Presentació</a:t>
            </a:r>
            <a:r>
              <a:rPr lang="es-ES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ca-ES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Projecte    </a:t>
            </a:r>
            <a:r>
              <a:rPr lang="es-ES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Octubre 2020</a:t>
            </a:r>
            <a:endParaRPr lang="ca-ES" sz="20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endParaRPr lang="ca-ES" sz="20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5EF7051-969A-485C-8CFC-73522F9F2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6" r="-2" b="-2"/>
          <a:stretch/>
        </p:blipFill>
        <p:spPr>
          <a:xfrm>
            <a:off x="4396612" y="1138059"/>
            <a:ext cx="4161828" cy="34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2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9E1368A-70BB-4FB8-AB97-FFFC5E0E6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533" r="2703" b="3"/>
          <a:stretch/>
        </p:blipFill>
        <p:spPr>
          <a:xfrm>
            <a:off x="5623560" y="1901613"/>
            <a:ext cx="2993391" cy="48811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DDF6B2-FFBE-4A07-B003-9C01FB1A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rgbClr val="FFFFFF"/>
                </a:solidFill>
              </a:rPr>
              <a:t>Serveis</a:t>
            </a:r>
            <a:r>
              <a:rPr lang="es-ES" dirty="0">
                <a:solidFill>
                  <a:srgbClr val="FFFFFF"/>
                </a:solidFill>
              </a:rPr>
              <a:t> i </a:t>
            </a:r>
            <a:r>
              <a:rPr lang="ca-ES" dirty="0">
                <a:solidFill>
                  <a:srgbClr val="FFFFFF"/>
                </a:solidFill>
              </a:rPr>
              <a:t>continguts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04EFFBA-032A-4006-88DB-9CB03B62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997761"/>
            <a:ext cx="8181057" cy="26888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sz="16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Punt de trobada</a:t>
            </a:r>
          </a:p>
          <a:p>
            <a:pPr>
              <a:lnSpc>
                <a:spcPct val="150000"/>
              </a:lnSpc>
            </a:pPr>
            <a:r>
              <a:rPr lang="ca-ES" sz="16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Servei de Informació</a:t>
            </a:r>
          </a:p>
          <a:p>
            <a:r>
              <a:rPr lang="ca-ES" sz="16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Tallers	</a:t>
            </a:r>
            <a:r>
              <a:rPr lang="ca-ES" sz="1200" i="1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ca-ES" sz="1200" i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’interès social: amb un cost de 14,63 € per 9 sessions</a:t>
            </a:r>
            <a:r>
              <a:rPr lang="ca-ES" sz="1200" i="1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				</a:t>
            </a:r>
          </a:p>
          <a:p>
            <a:pPr marL="1368000" lvl="4" indent="0">
              <a:buNone/>
            </a:pPr>
            <a:r>
              <a:rPr lang="ca-ES" i="1" dirty="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D’</a:t>
            </a:r>
            <a:r>
              <a:rPr lang="ca-ES" i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iniciació cultural: amb un cost de 21 €  per 9 sessions.</a:t>
            </a:r>
            <a:endParaRPr lang="ca-ES" dirty="0"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368000" lvl="4" indent="0">
              <a:buNone/>
            </a:pPr>
            <a:r>
              <a:rPr lang="ca-ES" i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voluntaris: mateixa durada són gratuïts.</a:t>
            </a:r>
            <a:endParaRPr lang="ca-ES" dirty="0">
              <a:latin typeface="Georgia" panose="02040502050405020303" pitchFamily="18" charset="0"/>
            </a:endParaRPr>
          </a:p>
          <a:p>
            <a:pPr marL="228600" hangingPunct="0">
              <a:lnSpc>
                <a:spcPct val="150000"/>
              </a:lnSpc>
              <a:spcAft>
                <a:spcPts val="0"/>
              </a:spcAft>
            </a:pPr>
            <a:r>
              <a:rPr lang="ca-ES" sz="16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Exposicions: </a:t>
            </a:r>
            <a:r>
              <a:rPr lang="ca-ES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Dins d'aquest servei fem 4 exposicions anuals de diferents formats:</a:t>
            </a:r>
          </a:p>
          <a:p>
            <a:pPr marL="552600" lvl="1" hangingPunct="0">
              <a:spcAft>
                <a:spcPts val="0"/>
              </a:spcAft>
            </a:pP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ca-ES" sz="1200" i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Petit format :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Atenen les demandes de les pròpies entitats del barri, ajuda la difusió dels tallers i augmenta el sentiment de pertinença</a:t>
            </a:r>
            <a:endParaRPr lang="ca-ES" sz="1200" i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552600" lvl="1" hangingPunct="0">
              <a:spcAft>
                <a:spcPts val="0"/>
              </a:spcAft>
            </a:pPr>
            <a:r>
              <a:rPr lang="ca-ES" sz="1200" i="1" dirty="0">
                <a:latin typeface="Georgia" panose="02040502050405020303" pitchFamily="18" charset="0"/>
                <a:ea typeface="Times New Roman" panose="02020603050405020304" pitchFamily="18" charset="0"/>
              </a:rPr>
              <a:t>E</a:t>
            </a:r>
            <a:r>
              <a:rPr lang="ca-ES" sz="1200" i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xposicions externes: 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Demandes que arriben de altres font, ja siguin personals o de altres entitats tan de zona com de ciutat</a:t>
            </a:r>
            <a:endParaRPr lang="ca-ES" sz="12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ca-ES" sz="16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Cessió d’espais i material: </a:t>
            </a:r>
            <a:r>
              <a:rPr lang="ca-ES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no utilitzem l’intercanvi econòmic, sinó un trueque o contraprestació de manera que sumi quelcom al projecte.</a:t>
            </a:r>
            <a:endParaRPr lang="ca-ES" sz="1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ca-ES" sz="16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Suport Teixit Associatiu</a:t>
            </a:r>
          </a:p>
        </p:txBody>
      </p:sp>
    </p:spTree>
    <p:extLst>
      <p:ext uri="{BB962C8B-B14F-4D97-AF65-F5344CB8AC3E}">
        <p14:creationId xmlns:p14="http://schemas.microsoft.com/office/powerpoint/2010/main" xmlns="" val="89814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7F91FF-4B46-4C62-8564-2D882927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Projectes</a:t>
            </a:r>
            <a:r>
              <a:rPr lang="es-ES" dirty="0"/>
              <a:t> </a:t>
            </a:r>
            <a:r>
              <a:rPr lang="ca-ES" dirty="0"/>
              <a:t>interns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1EA967-E08A-498E-8780-8D9B71FC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990601"/>
            <a:ext cx="7989752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dirty="0"/>
          </a:p>
          <a:p>
            <a:r>
              <a:rPr lang="ca-ES" sz="2000" dirty="0"/>
              <a:t>Compartim</a:t>
            </a:r>
          </a:p>
          <a:p>
            <a:r>
              <a:rPr lang="ca-ES" sz="2000" dirty="0"/>
              <a:t>Ciberaula</a:t>
            </a:r>
          </a:p>
          <a:p>
            <a:r>
              <a:rPr lang="ca-ES" sz="2000" dirty="0"/>
              <a:t>Grup lectura</a:t>
            </a:r>
          </a:p>
          <a:p>
            <a:r>
              <a:rPr lang="ca-ES" sz="2000" dirty="0"/>
              <a:t>Casalet del Casal</a:t>
            </a:r>
          </a:p>
          <a:p>
            <a:r>
              <a:rPr lang="ca-ES" sz="2000" dirty="0"/>
              <a:t>L’Armari</a:t>
            </a:r>
          </a:p>
          <a:p>
            <a:r>
              <a:rPr lang="ca-ES" sz="2000" dirty="0"/>
              <a:t>Projecte joves</a:t>
            </a:r>
          </a:p>
          <a:p>
            <a:r>
              <a:rPr lang="ca-ES" sz="2000" dirty="0"/>
              <a:t>Grup de Noies</a:t>
            </a:r>
          </a:p>
          <a:p>
            <a:r>
              <a:rPr lang="ca-ES" sz="2000" dirty="0"/>
              <a:t>Voluntariat</a:t>
            </a:r>
          </a:p>
          <a:p>
            <a:r>
              <a:rPr lang="ca-ES" sz="2000" dirty="0"/>
              <a:t>ETC, Espectacles , teatre i cinema</a:t>
            </a:r>
          </a:p>
          <a:p>
            <a:r>
              <a:rPr lang="ca-ES" sz="2000" dirty="0"/>
              <a:t>Esports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CDE1E4B-1735-406B-88BC-A5D639303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388" y="5042843"/>
            <a:ext cx="2438612" cy="16491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7C5CDE-B3D2-40E1-9914-C18E41FB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388" y="3008861"/>
            <a:ext cx="2438612" cy="18550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7CD1F29-97E6-4759-BFD0-A5C63D915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595" y="1946119"/>
            <a:ext cx="2853193" cy="16550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3D6D7AC-6EFD-4AE2-8F15-765EC153A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350" y="3612406"/>
            <a:ext cx="2085013" cy="22557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C0D40E6-8900-462E-9E28-5C446979EB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561"/>
          <a:stretch/>
        </p:blipFill>
        <p:spPr>
          <a:xfrm>
            <a:off x="6705388" y="1451315"/>
            <a:ext cx="2384156" cy="14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28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68DD37-C619-407E-9D67-58C89FDC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Programació</a:t>
            </a:r>
            <a:r>
              <a:rPr lang="es-ES" dirty="0"/>
              <a:t>  d’</a:t>
            </a:r>
            <a:r>
              <a:rPr lang="ca-ES" dirty="0"/>
              <a:t>activitats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BF26D0D-65BE-4E30-AC81-496E48963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69" y="2158465"/>
            <a:ext cx="8335617" cy="4699535"/>
          </a:xfrm>
        </p:spPr>
        <p:txBody>
          <a:bodyPr>
            <a:normAutofit fontScale="25000" lnSpcReduction="20000"/>
          </a:bodyPr>
          <a:lstStyle/>
          <a:p>
            <a:pPr marL="0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Aquestes activitats es caracteritzen per </a:t>
            </a:r>
            <a:r>
              <a:rPr lang="ca-ES" sz="56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contribuir i potenciar la dinamització i la participació social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promovent la varietat de festes tradicionals però també engegant noves tradicions dintre de la diversitat cultural que caracteritza el Casal. En aquest sentit es dona cabuda a nous projectes i moviments més minoritaris. </a:t>
            </a:r>
            <a:endParaRPr lang="es-E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Serveixi com exemple:</a:t>
            </a:r>
            <a:r>
              <a:rPr lang="ca-ES" sz="4800" b="1" u="none" strike="noStrike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ca-ES" sz="4800" b="1" u="none" strike="noStrike" dirty="0" smtClean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endParaRPr lang="es-E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Carnestoltes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Dia de la truita i enterrament de la sardina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Setmana de la dona treballadora</a:t>
            </a:r>
            <a:endParaRPr lang="es-ES" sz="48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Setmana Cultural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Festa Major de Can Peguera</a:t>
            </a:r>
            <a:endParaRPr lang="es-ES" sz="48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114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Festa de les voluntàries</a:t>
            </a:r>
            <a:r>
              <a:rPr lang="es-E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114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Juliol Jove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114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Festa Fi de Curs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114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Aniversari del casal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114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Castanyada i Nit d'ànimes</a:t>
            </a:r>
            <a:endParaRPr lang="es-ES" sz="48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114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Setmana Contra  violència de gènere</a:t>
            </a:r>
            <a:endParaRPr lang="es-ES" sz="48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114800" algn="l"/>
              </a:tabLst>
            </a:pPr>
            <a:r>
              <a:rPr lang="ca-ES" sz="4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Nadal </a:t>
            </a: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al Casal</a:t>
            </a:r>
            <a:endParaRPr lang="es-ES" sz="48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572000" algn="l"/>
              </a:tabLst>
            </a:pPr>
            <a:endParaRPr lang="ca-ES" sz="4800" b="1" u="sng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  <a:tabLst>
                <a:tab pos="4572000" algn="l"/>
              </a:tabLst>
            </a:pPr>
            <a:endParaRPr lang="ca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3BAA28D-D741-4166-8B6D-3C0F8C73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897" y="2666447"/>
            <a:ext cx="2731245" cy="20850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DCA39A-18EA-4565-8993-43ECF0485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85" y="4116182"/>
            <a:ext cx="2456901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40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86B2B386-7D99-43BF-BADD-7DF21770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ca-ES" dirty="0"/>
              <a:t>Horari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recursos</a:t>
            </a:r>
            <a:endParaRPr lang="ca-E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2A7C70E-6361-4E60-BBF6-CD9EE895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760" y="5390500"/>
            <a:ext cx="3899527" cy="2934999"/>
          </a:xfrm>
        </p:spPr>
        <p:txBody>
          <a:bodyPr>
            <a:normAutofit fontScale="32500" lnSpcReduction="20000"/>
          </a:bodyPr>
          <a:lstStyle/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6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 dl a dv: de </a:t>
            </a:r>
            <a:r>
              <a:rPr lang="ca-ES" sz="64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16.30 a 21.30h</a:t>
            </a:r>
            <a:r>
              <a:rPr lang="ca-ES" sz="6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ca-ES" sz="6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6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Dm i Dv: de </a:t>
            </a:r>
            <a:r>
              <a:rPr lang="ca-ES" sz="64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10.00 a 13.00h</a:t>
            </a:r>
            <a:r>
              <a:rPr lang="ca-ES" sz="6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ca-ES" sz="6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6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Ds:  segons activitats que així ho requereixin.</a:t>
            </a:r>
            <a:endParaRPr lang="ca-ES" sz="6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s-E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xmlns="" id="{6DFA2DB7-1BB5-4AB9-8B05-DBF1B9CA5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81670" y="1961499"/>
            <a:ext cx="4489274" cy="2934999"/>
          </a:xfrm>
        </p:spPr>
        <p:txBody>
          <a:bodyPr>
            <a:normAutofit fontScale="25000" lnSpcReduction="20000"/>
          </a:bodyPr>
          <a:lstStyle/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Els recursos de l’entitat per gestionar l’equipament vindran donats  per la subvenció que puguin rebre de les Administracions Públiques competents. El cost total del Servei ha de cobrir tant les </a:t>
            </a: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activitats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del Casal. com el cost de contractar </a:t>
            </a: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el personal 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.Les condicions laborals i salarials d’aquestes persones han ser dignes i de qualitat. </a:t>
            </a:r>
            <a:endParaRPr lang="es-E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600"/>
              </a:spcAft>
            </a:pP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Com a </a:t>
            </a: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personal contractat </a:t>
            </a:r>
            <a:r>
              <a:rPr lang="ca-ES" sz="4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el casal 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disposarà </a:t>
            </a:r>
            <a:r>
              <a:rPr lang="ca-ES" sz="4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 tres educadors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que; dinamitzen, gestionen, tenen cura de l'equipament, fan tasques administratives, etc...</a:t>
            </a:r>
            <a:r>
              <a:rPr lang="es-E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ca-ES" sz="4800" dirty="0">
                <a:latin typeface="Georgia" panose="02040502050405020303" pitchFamily="18" charset="0"/>
                <a:ea typeface="Times New Roman" panose="02020603050405020304" pitchFamily="18" charset="0"/>
              </a:rPr>
              <a:t>p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er un altre banda ha d'haver </a:t>
            </a:r>
            <a:r>
              <a:rPr lang="ca-ES" sz="4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dues tècniques 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mes que s’encarreguin de dinamitzar la </a:t>
            </a:r>
            <a:r>
              <a:rPr lang="ca-ES" sz="4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ciberaula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algn="just" hangingPunct="0">
              <a:lnSpc>
                <a:spcPct val="150000"/>
              </a:lnSpc>
              <a:spcAft>
                <a:spcPts val="600"/>
              </a:spcAf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Voluntariat 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filosofia del Casal es treballa a partir del voluntariat, com una eina que genera ciutadans actius alhora que promou la seva integració, ja que treballa a partir de les seves potencialitats s’entén a les persones com a subjectes únics amb el seu perfil necessitats i interessos propis. </a:t>
            </a:r>
          </a:p>
          <a:p>
            <a:pPr algn="just" hangingPunct="0">
              <a:lnSpc>
                <a:spcPct val="150000"/>
              </a:lnSpc>
              <a:spcAft>
                <a:spcPts val="600"/>
              </a:spcAft>
            </a:pP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Serà la Junta Gestora l’encarregada de gestionar els </a:t>
            </a: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recursos econòmics. </a:t>
            </a:r>
            <a:endParaRPr lang="es-ES" sz="4800" b="1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43335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36F6DB7-CF8D-494A-82F6-13B58DCA98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7E5194-6E82-4A44-99C3-FE7D87F34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1782" y="614407"/>
            <a:ext cx="2780608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B7D5AD-D72D-4424-84B2-9BF83B50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2" y="826346"/>
            <a:ext cx="2378929" cy="1013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Ingresos i </a:t>
            </a:r>
            <a:r>
              <a:rPr lang="ca-ES" dirty="0">
                <a:solidFill>
                  <a:srgbClr val="FFFFFF"/>
                </a:solidFill>
              </a:rPr>
              <a:t>despeses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9FCC1E1-84D3-494D-A0A0-286AFA1C3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6E09E90-FF79-402E-AF01-97A279BEA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EC6946F8-4B9B-4C51-9F51-2DB377392C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B3D2B3D-A285-438C-A344-AED3E46A07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B6948616-A1BF-4F4E-9B1B-F60D7D3F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2" y="1736036"/>
            <a:ext cx="2274937" cy="41722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2019</a:t>
            </a:r>
          </a:p>
        </p:txBody>
      </p:sp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xmlns="" id="{822702A9-A543-4EEA-9CDF-77F78DB9D2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9435200"/>
              </p:ext>
            </p:extLst>
          </p:nvPr>
        </p:nvGraphicFramePr>
        <p:xfrm>
          <a:off x="3353690" y="614407"/>
          <a:ext cx="5455409" cy="579654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53628">
                  <a:extLst>
                    <a:ext uri="{9D8B030D-6E8A-4147-A177-3AD203B41FA5}">
                      <a16:colId xmlns:a16="http://schemas.microsoft.com/office/drawing/2014/main" xmlns="" val="1088885600"/>
                    </a:ext>
                  </a:extLst>
                </a:gridCol>
                <a:gridCol w="255035">
                  <a:extLst>
                    <a:ext uri="{9D8B030D-6E8A-4147-A177-3AD203B41FA5}">
                      <a16:colId xmlns:a16="http://schemas.microsoft.com/office/drawing/2014/main" xmlns="" val="558965849"/>
                    </a:ext>
                  </a:extLst>
                </a:gridCol>
                <a:gridCol w="1223373">
                  <a:extLst>
                    <a:ext uri="{9D8B030D-6E8A-4147-A177-3AD203B41FA5}">
                      <a16:colId xmlns:a16="http://schemas.microsoft.com/office/drawing/2014/main" xmlns="" val="3801360858"/>
                    </a:ext>
                  </a:extLst>
                </a:gridCol>
                <a:gridCol w="1223373">
                  <a:extLst>
                    <a:ext uri="{9D8B030D-6E8A-4147-A177-3AD203B41FA5}">
                      <a16:colId xmlns:a16="http://schemas.microsoft.com/office/drawing/2014/main" xmlns="" val="3754955722"/>
                    </a:ext>
                  </a:extLst>
                </a:gridCol>
              </a:tblGrid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DESCRIPCION </a:t>
                      </a:r>
                      <a:endParaRPr lang="ca-E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DESPESES</a:t>
                      </a:r>
                      <a:endParaRPr lang="ca-E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INGRESSOS</a:t>
                      </a:r>
                      <a:endParaRPr lang="ca-E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870717918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Material infraestructura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921,89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2377320285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Material per la ciberaula                        </a:t>
                      </a:r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145,65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150577795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Material carnestoltes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363,00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1279598250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Material Carnaval    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513,10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1817725799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Material activitats  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1.927,81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9322155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Material activitats dones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115,46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892658194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Material esports     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596,14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978475340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Material Setmana Cultural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365,63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656013846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Material Aniversari  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157,66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1046662939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Material Casal                                    </a:t>
                      </a:r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1.845,34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296665413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Material tallers     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245,18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487366289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Talleristes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4.050,69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107827225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Animadors actividades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776,46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2285547382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Mant local e instal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286,32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2949324153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Manteniment material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17,90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111909138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Assesoria Fiscal , laboral, auditoria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6.471,12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1310944393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Assegurances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748,59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725266725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Prevenció riscos laborals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686,07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2860531416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Serv. bancaris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250,51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2834023061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altres serveis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300,00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2973311728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Material oficina     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1.180,99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338624749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Desp desplaçaments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40,80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862883443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Esports              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116,32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223594066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Activitats culturals 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30,00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080888487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Comunicacions        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3,04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554084268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Altres tributs     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256,39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314505119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Tasas oficials          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109,20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1440671055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Sous i salaris                         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89.951,10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433417174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Seguridad Social a carrec de la empresa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36.845,86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1950462581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Quotas tallers i activitats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3.212,21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962784254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Subvenció Ajuntament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142.156,00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3373869568"/>
                  </a:ext>
                </a:extLst>
              </a:tr>
              <a:tr h="175653"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149.318,22</a:t>
                      </a:r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145.368,21</a:t>
                      </a:r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xmlns="" val="90817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3005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ECD40F6-0E7D-46A9-828E-BEF35029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creació</a:t>
            </a:r>
            <a:r>
              <a:rPr lang="es-ES" dirty="0"/>
              <a:t> </a:t>
            </a:r>
            <a:r>
              <a:rPr lang="ca-ES" dirty="0"/>
              <a:t>Projecte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0CCD8F84-82FE-4A07-95A9-C67CAD57F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525" y="1454151"/>
            <a:ext cx="3899527" cy="3633047"/>
          </a:xfrm>
        </p:spPr>
        <p:txBody>
          <a:bodyPr>
            <a:normAutofit fontScale="25000" lnSpcReduction="20000"/>
          </a:bodyPr>
          <a:lstStyle/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endParaRPr lang="ca-ES" sz="48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endParaRPr lang="ca-ES" sz="4800" dirty="0"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endParaRPr lang="ca-ES" sz="48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endParaRPr lang="ca-ES" sz="4800" dirty="0"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endParaRPr lang="ca-ES" sz="48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endParaRPr lang="ca-ES" sz="4800" dirty="0"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 COSA NOSTRA, proposa un nexe comú: la </a:t>
            </a:r>
            <a:r>
              <a:rPr lang="ca-ES" sz="56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integració i participació de tothom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independentment de la seva condició.</a:t>
            </a:r>
            <a:endParaRPr lang="es-ES" sz="48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r>
              <a:rPr lang="ca-ES" sz="56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L’entitat</a:t>
            </a:r>
            <a:endParaRPr lang="es-ES" sz="56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Les particularitats pròpies de cada una de les entitats de l’associació fan d’aquesta, un projecte, una realitat segurament única en l’àmbit de la ciutat de Barcelona.</a:t>
            </a:r>
            <a:endParaRPr lang="es-ES" sz="48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r>
              <a:rPr lang="ca-ES" sz="4800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 COSA NOSTRA 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és la unió d’aquestes particularitats, les reivindicacions, les ganes de millorar l’entorn que ens envolta són assumides per aquesta nova entitat de segon grau. </a:t>
            </a:r>
          </a:p>
          <a:p>
            <a:pPr marL="0" indent="0" algn="just" hangingPunct="0">
              <a:lnSpc>
                <a:spcPct val="150000"/>
              </a:lnSpc>
              <a:spcAft>
                <a:spcPts val="600"/>
              </a:spcAft>
              <a:buNone/>
            </a:pP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En aquest sentit, </a:t>
            </a:r>
            <a:r>
              <a:rPr lang="ca-ES" sz="4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Ass. Sc. 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 COSA NOSTRA s’ha configurat com una </a:t>
            </a: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entitat de segon grau</a:t>
            </a: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Això vol dir que es perfila com a una entitat integrada per les altres entitats que formen el teixit associatiu del barri. :</a:t>
            </a:r>
            <a:endParaRPr lang="es-ES" sz="48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ca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B3BCEC9-C6F8-498D-8E77-222EDF81D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282" y="1936455"/>
            <a:ext cx="3907662" cy="462999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buNone/>
              <a:tabLst>
                <a:tab pos="457200" algn="l"/>
                <a:tab pos="6400800" algn="l"/>
              </a:tabLst>
            </a:pPr>
            <a:r>
              <a:rPr lang="ca-ES" sz="4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Les entitats que conformen LA COSA NOSTRA són</a:t>
            </a:r>
            <a:endParaRPr lang="ca-ES" sz="4800" b="1" dirty="0">
              <a:solidFill>
                <a:schemeClr val="accent1">
                  <a:lumMod val="90000"/>
                  <a:lumOff val="1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  <a:tab pos="6400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AV de Can Peguera </a:t>
            </a:r>
            <a:endParaRPr lang="es-ES" sz="4800" b="1" dirty="0">
              <a:solidFill>
                <a:schemeClr val="accent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OpenSymbol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  <a:tab pos="6400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Unitat Recursos Comunitaris Dr. Pi i Molist </a:t>
            </a:r>
            <a:endParaRPr lang="es-ES" sz="4800" b="1" dirty="0">
              <a:solidFill>
                <a:schemeClr val="accent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OpenSymbol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  <a:tab pos="6400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AFEM (Associació de Familiars de Malalts Mentals)</a:t>
            </a:r>
            <a:endParaRPr lang="es-ES" sz="4800" b="1" dirty="0">
              <a:solidFill>
                <a:schemeClr val="accent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OpenSymbol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  <a:tab pos="6400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Penya Blaugrana Can Peguera</a:t>
            </a:r>
            <a:endParaRPr lang="es-ES" sz="4800" b="1" dirty="0">
              <a:solidFill>
                <a:schemeClr val="accent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OpenSymbol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  <a:tab pos="6400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Ass. Sociocultural Matissos</a:t>
            </a:r>
            <a:endParaRPr lang="es-ES" sz="4800" b="1" dirty="0">
              <a:solidFill>
                <a:schemeClr val="accent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OpenSymbol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  <a:tab pos="64008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Associació Juvenil Tronada</a:t>
            </a:r>
            <a:endParaRPr lang="es-ES" sz="4800" b="1" dirty="0">
              <a:solidFill>
                <a:schemeClr val="accent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OpenSymbol"/>
            </a:endParaRPr>
          </a:p>
          <a:p>
            <a:pPr algn="just">
              <a:lnSpc>
                <a:spcPct val="150000"/>
              </a:lnSpc>
              <a:buSzPts val="900"/>
              <a:buFont typeface="Wingdings" panose="05000000000000000000" pitchFamily="2" charset="2"/>
              <a:buChar char="§"/>
              <a:tabLst>
                <a:tab pos="457200" algn="l"/>
                <a:tab pos="59436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Ass. Ballet Folklòric Renacer Boliviano</a:t>
            </a:r>
            <a:endParaRPr lang="es-ES" sz="4800" b="1" dirty="0">
              <a:solidFill>
                <a:schemeClr val="accent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900"/>
              <a:buFont typeface="Wingdings" panose="05000000000000000000" pitchFamily="2" charset="2"/>
              <a:buChar char="§"/>
              <a:tabLst>
                <a:tab pos="457200" algn="l"/>
                <a:tab pos="59436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Grup de Dones la Cosa nostra</a:t>
            </a:r>
            <a:endParaRPr lang="es-ES" sz="4800" b="1" dirty="0">
              <a:solidFill>
                <a:schemeClr val="accent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900"/>
              <a:buFont typeface="Wingdings" panose="05000000000000000000" pitchFamily="2" charset="2"/>
              <a:buChar char="§"/>
              <a:tabLst>
                <a:tab pos="457200" algn="l"/>
                <a:tab pos="5943600" algn="l"/>
              </a:tabLst>
            </a:pPr>
            <a:r>
              <a:rPr lang="ca-E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Representants de grups informals com gent gran</a:t>
            </a:r>
            <a:endParaRPr lang="es-ES" sz="4800" b="1" dirty="0">
              <a:solidFill>
                <a:schemeClr val="accent1">
                  <a:lumMod val="75000"/>
                  <a:lumOff val="25000"/>
                </a:schemeClr>
              </a:solidFill>
              <a:latin typeface="Wingdings" panose="05000000000000000000" pitchFamily="2" charset="2"/>
              <a:ea typeface="Times New Roman" panose="02020603050405020304" pitchFamily="18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59812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5E4503-CC62-4DA9-9121-0A157199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D61A1B-3C4C-4F0E-965F-15837624C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0E56243-9701-44E8-8A92-319433305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82B322E-34C4-40A4-91E5-53D60DE97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F41D4C-5F14-4DD0-BC12-4CBF749A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dirty="0">
                <a:solidFill>
                  <a:srgbClr val="FFFFFF"/>
                </a:solidFill>
              </a:rPr>
              <a:t>Destinataris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AEE409-30CD-473A-83F4-BD71386E2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200" y="1616765"/>
            <a:ext cx="5418806" cy="5618922"/>
          </a:xfr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a-ES" sz="4300" dirty="0">
                <a:latin typeface="Georgia" panose="02040502050405020303" pitchFamily="18" charset="0"/>
              </a:rPr>
              <a:t>El casal de barri neix amb la finalitat  de ser un espai pensat per a que hi puguin participar </a:t>
            </a:r>
            <a:r>
              <a:rPr lang="ca-ES" sz="49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tots els veïns i veïnes </a:t>
            </a:r>
            <a:r>
              <a:rPr lang="ca-ES" sz="4300" dirty="0">
                <a:latin typeface="Georgia" panose="02040502050405020303" pitchFamily="18" charset="0"/>
              </a:rPr>
              <a:t>sigui quina sigui la seva edat, condició, religió, etc.. sent </a:t>
            </a:r>
            <a:r>
              <a:rPr lang="ca-ES" sz="4900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la </a:t>
            </a:r>
            <a:r>
              <a:rPr lang="ca-ES" sz="49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integració/inclusió </a:t>
            </a:r>
            <a:r>
              <a:rPr lang="ca-ES" sz="4300" b="1" dirty="0">
                <a:solidFill>
                  <a:schemeClr val="tx1"/>
                </a:solidFill>
                <a:latin typeface="Georgia" panose="02040502050405020303" pitchFamily="18" charset="0"/>
              </a:rPr>
              <a:t>l'eix transversal </a:t>
            </a:r>
            <a:r>
              <a:rPr lang="ca-ES" sz="4300" dirty="0">
                <a:latin typeface="Georgia" panose="02040502050405020303" pitchFamily="18" charset="0"/>
              </a:rPr>
              <a:t>de la vida del casal de barri. Treballem diàriament amb col·lectius tan específics com:</a:t>
            </a:r>
          </a:p>
          <a:p>
            <a:pPr>
              <a:lnSpc>
                <a:spcPct val="120000"/>
              </a:lnSpc>
              <a:tabLst>
                <a:tab pos="685800" algn="l"/>
              </a:tabLst>
            </a:pPr>
            <a:r>
              <a:rPr lang="ca-ES" sz="3700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Salut Mental.</a:t>
            </a:r>
          </a:p>
          <a:p>
            <a:pPr>
              <a:lnSpc>
                <a:spcPct val="120000"/>
              </a:lnSpc>
              <a:tabLst>
                <a:tab pos="685800" algn="l"/>
              </a:tabLst>
            </a:pPr>
            <a:r>
              <a:rPr lang="ca-ES" sz="3700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Joves</a:t>
            </a:r>
          </a:p>
          <a:p>
            <a:pPr>
              <a:lnSpc>
                <a:spcPct val="120000"/>
              </a:lnSpc>
              <a:tabLst>
                <a:tab pos="685800" algn="l"/>
              </a:tabLst>
            </a:pPr>
            <a:r>
              <a:rPr lang="ca-ES" sz="3700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Infància en situació de risc social</a:t>
            </a:r>
          </a:p>
          <a:p>
            <a:pPr>
              <a:lnSpc>
                <a:spcPct val="120000"/>
              </a:lnSpc>
              <a:tabLst>
                <a:tab pos="685800" algn="l"/>
              </a:tabLst>
            </a:pPr>
            <a:r>
              <a:rPr lang="ca-ES" sz="3700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Gent Gran</a:t>
            </a:r>
          </a:p>
          <a:p>
            <a:pPr>
              <a:lnSpc>
                <a:spcPct val="120000"/>
              </a:lnSpc>
              <a:tabLst>
                <a:tab pos="685800" algn="l"/>
              </a:tabLst>
            </a:pPr>
            <a:r>
              <a:rPr lang="ca-ES" sz="3700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Persones immigrades</a:t>
            </a:r>
          </a:p>
          <a:p>
            <a:pPr>
              <a:lnSpc>
                <a:spcPct val="120000"/>
              </a:lnSpc>
              <a:tabLst>
                <a:tab pos="685800" algn="l"/>
              </a:tabLst>
            </a:pPr>
            <a:r>
              <a:rPr lang="ca-ES" sz="3700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Diversitat funcional</a:t>
            </a:r>
          </a:p>
          <a:p>
            <a:pPr>
              <a:lnSpc>
                <a:spcPct val="120000"/>
              </a:lnSpc>
              <a:tabLst>
                <a:tab pos="685800" algn="l"/>
              </a:tabLst>
            </a:pPr>
            <a:r>
              <a:rPr lang="ca-ES" sz="3700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Dones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a-ES" sz="3400" i="1" dirty="0">
                <a:latin typeface="Georgia" panose="02040502050405020303" pitchFamily="18" charset="0"/>
              </a:rPr>
              <a:t>Fet que </a:t>
            </a:r>
            <a:r>
              <a:rPr lang="ca-ES" sz="43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enriqueix </a:t>
            </a:r>
            <a:r>
              <a:rPr lang="ca-ES" sz="3400" i="1" dirty="0">
                <a:latin typeface="Georgia" panose="02040502050405020303" pitchFamily="18" charset="0"/>
              </a:rPr>
              <a:t>la nostra realitat, però alhora fa que sigui molt important la bona </a:t>
            </a:r>
            <a:r>
              <a:rPr lang="ca-ES" sz="43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coordinació</a:t>
            </a:r>
            <a:r>
              <a:rPr lang="ca-ES" sz="3400" i="1" dirty="0">
                <a:latin typeface="Georgia" panose="02040502050405020303" pitchFamily="18" charset="0"/>
              </a:rPr>
              <a:t> entre els diferents serveis, entitats, professionals, etc...donada la </a:t>
            </a:r>
            <a:r>
              <a:rPr lang="ca-ES" sz="43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realitat tant diversa </a:t>
            </a:r>
            <a:r>
              <a:rPr lang="ca-ES" sz="3400" i="1" dirty="0">
                <a:latin typeface="Georgia" panose="02040502050405020303" pitchFamily="18" charset="0"/>
              </a:rPr>
              <a:t>vers identitat, capacitats i ritmes</a:t>
            </a:r>
            <a:r>
              <a:rPr lang="ca-ES" sz="34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a-ES" sz="1100" dirty="0"/>
          </a:p>
        </p:txBody>
      </p:sp>
      <p:pic>
        <p:nvPicPr>
          <p:cNvPr id="6" name="Imagen 5" descr="Personas comiendo en una mesa&#10;&#10;Descripción generada automáticamente">
            <a:extLst>
              <a:ext uri="{FF2B5EF4-FFF2-40B4-BE49-F238E27FC236}">
                <a16:creationId xmlns:a16="http://schemas.microsoft.com/office/drawing/2014/main" xmlns="" id="{6AE460FA-28A9-4E80-8110-373DFCFD6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75" b="3"/>
          <a:stretch/>
        </p:blipFill>
        <p:spPr>
          <a:xfrm>
            <a:off x="6031609" y="2166255"/>
            <a:ext cx="2774951" cy="22027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8C2FCE7A-61A0-4018-BDEE-A87095FE0A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7471" r="9148" b="2"/>
          <a:stretch/>
        </p:blipFill>
        <p:spPr>
          <a:xfrm>
            <a:off x="6031610" y="4519132"/>
            <a:ext cx="2774951" cy="22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25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B95E1D-ADDA-4FBE-B1ED-17CE556D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objectius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238152C-BEFE-4D40-A07C-BC2C34A2C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8229600" cy="4679342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 numCol="1">
            <a:normAutofit fontScale="55000" lnSpcReduction="20000"/>
          </a:bodyPr>
          <a:lstStyle/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endParaRPr lang="ca-ES" sz="24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66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ca-ES" sz="24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-.</a:t>
            </a:r>
            <a:r>
              <a:rPr lang="ca-ES" sz="38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Esdevenir un </a:t>
            </a:r>
            <a:r>
              <a:rPr lang="ca-ES" sz="3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espai de relació </a:t>
            </a:r>
            <a:r>
              <a:rPr lang="ca-ES" sz="38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 convivència</a:t>
            </a:r>
            <a:r>
              <a:rPr lang="ca-ES" sz="3800" dirty="0">
                <a:solidFill>
                  <a:schemeClr val="accent1">
                    <a:lumMod val="25000"/>
                    <a:lumOff val="75000"/>
                  </a:schemeClr>
                </a:solidFill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comunitària</a:t>
            </a:r>
            <a:r>
              <a:rPr lang="ca-ES" sz="38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apostant per a l’educació integral de les persones.</a:t>
            </a:r>
            <a:r>
              <a:rPr lang="ca-ES" sz="38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endParaRPr lang="ca-ES" sz="38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1" algn="just" fontAlgn="base">
              <a:lnSpc>
                <a:spcPct val="120000"/>
              </a:lnSpc>
              <a:spcAft>
                <a:spcPts val="0"/>
              </a:spcAft>
            </a:pPr>
            <a:r>
              <a:rPr lang="ca-E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Esdevenir punt de trobada, informació, </a:t>
            </a:r>
            <a:r>
              <a:rPr lang="ca-ES" sz="32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contacte i interrelació </a:t>
            </a:r>
            <a:r>
              <a:rPr lang="ca-E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per a les persones i entitats del barri.</a:t>
            </a:r>
            <a:r>
              <a:rPr lang="ca-E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</a:p>
          <a:p>
            <a:pPr lvl="1" algn="just" fontAlgn="base">
              <a:lnSpc>
                <a:spcPct val="120000"/>
              </a:lnSpc>
              <a:spcAft>
                <a:spcPts val="0"/>
              </a:spcAft>
            </a:pPr>
            <a:r>
              <a:rPr lang="ca-E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Oferir un espai de relació des del qual participar, sumant en el disseny i realització </a:t>
            </a:r>
            <a:r>
              <a:rPr lang="ca-ES" sz="32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d’activitats comunitàries </a:t>
            </a:r>
            <a:r>
              <a:rPr lang="ca-E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 Casal i al barri.</a:t>
            </a:r>
            <a:endParaRPr lang="es-E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 fontAlgn="base">
              <a:lnSpc>
                <a:spcPct val="120000"/>
              </a:lnSpc>
              <a:spcAft>
                <a:spcPts val="0"/>
              </a:spcAft>
            </a:pPr>
            <a:r>
              <a:rPr lang="ca-E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Afavorir un model </a:t>
            </a:r>
            <a:r>
              <a:rPr lang="ca-ES" sz="32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d’intervenció socioeduca</a:t>
            </a:r>
            <a:r>
              <a:rPr lang="ca-ES" sz="26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tiva </a:t>
            </a:r>
            <a:r>
              <a:rPr lang="ca-E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que entengui l’actuació de forma global, oberta i flexible, i adaptat a les realitats canviants.</a:t>
            </a:r>
            <a:endParaRPr lang="es-E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ca-E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a-E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Dinamitzar un </a:t>
            </a:r>
            <a:r>
              <a:rPr lang="ca-ES" sz="32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espai d’informació </a:t>
            </a:r>
            <a:r>
              <a:rPr lang="ca-E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sobre els diferents recursos, entitats, serveis i projectes del territori.</a:t>
            </a:r>
            <a:endParaRPr lang="es-E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xmlns="" val="114737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14A3374-AC5C-4DFE-85D5-A77D9DE73DC9}"/>
              </a:ext>
            </a:extLst>
          </p:cNvPr>
          <p:cNvSpPr txBox="1"/>
          <p:nvPr/>
        </p:nvSpPr>
        <p:spPr>
          <a:xfrm>
            <a:off x="477078" y="609600"/>
            <a:ext cx="8176592" cy="594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ca-ES" sz="4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ca-ES" sz="18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      </a:t>
            </a:r>
            <a:r>
              <a:rPr lang="ca-ES" sz="24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Esdevenir un espai de proximitat amb </a:t>
            </a:r>
            <a:r>
              <a:rPr lang="ca-ES" sz="24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vocació de servei públic</a:t>
            </a:r>
            <a:r>
              <a:rPr lang="ca-ES" sz="24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des del qual canalitzar la </a:t>
            </a:r>
            <a:r>
              <a:rPr lang="ca-ES" sz="24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participació comunitària.</a:t>
            </a:r>
            <a:endParaRPr lang="es-ES" sz="2400" dirty="0">
              <a:solidFill>
                <a:schemeClr val="accent1">
                  <a:lumMod val="50000"/>
                  <a:lumOff val="50000"/>
                </a:schemeClr>
              </a:solidFill>
              <a:highlight>
                <a:srgbClr val="C0C0C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Acompanyar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la participació comunitària, sumant a la dinamització de les activitats al territori.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Facilitar la participació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tant personal com grupals, en projectes, associacions i iniciatives.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Donar </a:t>
            </a: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suport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a les entitats, col·lectius i persones interessades en desenvolupar </a:t>
            </a: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projectes de dinamització 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sociocultural.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Generar espais de treball 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 creació col·lectiva des dels qual promoure iniciatives i activitats pel barri.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Participar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en els diferents espais de </a:t>
            </a: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coordinació del Districte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7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9A13D5D-5738-4A47-AC1B-1F83ACE1CC3C}"/>
              </a:ext>
            </a:extLst>
          </p:cNvPr>
          <p:cNvSpPr txBox="1"/>
          <p:nvPr/>
        </p:nvSpPr>
        <p:spPr>
          <a:xfrm>
            <a:off x="477078" y="689113"/>
            <a:ext cx="8189844" cy="5495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ca-ES" sz="4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ca-ES" sz="18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ca-ES" sz="24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Treballar el grup com a element </a:t>
            </a:r>
            <a:r>
              <a:rPr lang="ca-ES" sz="24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socialitzador i integrador</a:t>
            </a:r>
            <a:r>
              <a:rPr lang="ca-ES" sz="24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incidint en el </a:t>
            </a:r>
            <a:r>
              <a:rPr lang="ca-ES" sz="24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potencial educatiu</a:t>
            </a:r>
            <a:r>
              <a:rPr lang="ca-ES" sz="2400" dirty="0"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de la comunitat i fomentant les relacions horitzontals.</a:t>
            </a:r>
            <a:endParaRPr lang="es-ES" sz="2400" dirty="0">
              <a:effectLst/>
              <a:highlight>
                <a:srgbClr val="C0C0C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indent="-28575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Oferir </a:t>
            </a: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activitats i projectes socioeducatius i culturals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on s’entengui el grup com a element educatiu.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indent="-28575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Promoure accions socioeducatives que apostin per la </a:t>
            </a: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cohesió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social i la </a:t>
            </a: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inclusió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de tots els col·lectius.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indent="-28575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Crear canals de comunicació i relació horitzontals, tot afavorint les relacions de </a:t>
            </a: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convivència i cohesió 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entre tots els col·lectius.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indent="-28575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Establir </a:t>
            </a:r>
            <a:r>
              <a:rPr lang="ca-ES" sz="2000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ponts de relació </a:t>
            </a:r>
            <a:r>
              <a:rPr lang="ca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entre les diferents entitats i persones que formen part del projecte del Casal. 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23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6ABA8DA-0681-4EC5-A99A-C37F6F608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1058" r="22181" b="-1"/>
          <a:stretch/>
        </p:blipFill>
        <p:spPr>
          <a:xfrm>
            <a:off x="5711687" y="1952988"/>
            <a:ext cx="2996419" cy="48861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79EE26-D31D-4239-9122-E6653906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rgbClr val="FFFFFF"/>
                </a:solidFill>
              </a:rPr>
              <a:t>ideari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54D456-788F-40B6-9C3F-91837234F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116290"/>
            <a:ext cx="8272212" cy="5992132"/>
          </a:xfrm>
        </p:spPr>
        <p:txBody>
          <a:bodyPr>
            <a:normAutofit/>
          </a:bodyPr>
          <a:lstStyle/>
          <a:p>
            <a:pPr marL="0" indent="0" algn="r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400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El Casal de Barri la cosa nostra es un espai on … </a:t>
            </a:r>
            <a:endParaRPr lang="es-ES" sz="1400" dirty="0">
              <a:solidFill>
                <a:schemeClr val="accent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1400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Participació activa i inclusiva</a:t>
            </a:r>
            <a:r>
              <a:rPr lang="es-ES" sz="1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Aspirem a que les participants siguin les protagonistes als espais de participació.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1400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Democràcia activa</a:t>
            </a:r>
            <a:r>
              <a:rPr lang="es-E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Vetllem per a l’existència de comissions de participació activa i real.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1400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Autoorganització i autogestió</a:t>
            </a:r>
            <a:r>
              <a:rPr lang="es-ES" sz="1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a-ES" sz="1200" b="1" dirty="0">
                <a:latin typeface="Georgia" panose="02040502050405020303" pitchFamily="18" charset="0"/>
                <a:ea typeface="Times New Roman" panose="02020603050405020304" pitchFamily="18" charset="0"/>
              </a:rPr>
              <a:t>E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ntre l’equip tècnic i la comunitat. Planifiquem, organitzem i avaluem juntes el camí a seguir.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1400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Feminisme</a:t>
            </a:r>
            <a:r>
              <a:rPr lang="es-ES" sz="1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Ens definim com a un casal feminista que lluita per a la igualtat d’oportunitats per a tothom.</a:t>
            </a:r>
            <a:r>
              <a:rPr lang="ca-ES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1400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Sexualitats lliures</a:t>
            </a:r>
            <a:r>
              <a:rPr lang="es-ES" sz="1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No es tolerarà cap actitud LGTBIQ+fóbica, i treballarem per reconèixer qualsevol tipus de diversitat sexual i identitat de gènere. 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1400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Fem comunitat</a:t>
            </a:r>
            <a:r>
              <a:rPr lang="es-ES" sz="1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“Volem un món on hi càpiguen tots els mons”, mitjançant la bona acollida a la comunitat, cuidant els vincles entre les persones. </a:t>
            </a: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1400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Diversitat cultural i popular</a:t>
            </a:r>
            <a:r>
              <a:rPr lang="es-ES" sz="1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Promovem el coneixement de la riquesa cultural, mitjançant l’adaptació d’activitats a la diversitat cultural existent</a:t>
            </a:r>
            <a:r>
              <a:rPr lang="es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1400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Antifeixisme i </a:t>
            </a:r>
            <a:r>
              <a:rPr lang="ca-ES" sz="1400" b="1" dirty="0" err="1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antiracisme</a:t>
            </a:r>
            <a:r>
              <a:rPr lang="es-ES" sz="1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fomentant el respecte entre totes les persones.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ca-ES" sz="1400" b="1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Educació i transformació</a:t>
            </a:r>
            <a:r>
              <a:rPr lang="es-ES" sz="14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Acceptar totes les realitats presents, i acompanyar les persones participants en el seu procés de transformació personal i social, mitjançant l’educació. </a:t>
            </a:r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xmlns="" val="96940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7435AA-96A0-4933-A02F-E9CF8DB8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Organització</a:t>
            </a:r>
            <a:r>
              <a:rPr lang="es-ES" dirty="0"/>
              <a:t> i </a:t>
            </a:r>
            <a:r>
              <a:rPr lang="ca-ES" dirty="0" err="1"/>
              <a:t>metodología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34E9A39-B765-4C07-BA11-9BA6D3445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034510"/>
            <a:ext cx="8107118" cy="4392794"/>
          </a:xfrm>
        </p:spPr>
        <p:txBody>
          <a:bodyPr numCol="2">
            <a:noAutofit/>
          </a:bodyPr>
          <a:lstStyle/>
          <a:p>
            <a:pPr marL="0" indent="0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6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Filosofia de la metodologia</a:t>
            </a:r>
            <a:endParaRPr lang="es-ES" sz="1600" dirty="0">
              <a:solidFill>
                <a:schemeClr val="accent1">
                  <a:lumMod val="75000"/>
                  <a:lumOff val="25000"/>
                </a:schemeClr>
              </a:solidFill>
              <a:effectLst/>
              <a:highlight>
                <a:srgbClr val="C0C0C0"/>
              </a:highlight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 Cosa Nostra és un projecte pensat i gestionat per les entitats i les persones     que la conformen. 		</a:t>
            </a:r>
            <a:endParaRPr lang="es-ES" sz="12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 idea de base és la </a:t>
            </a:r>
            <a:r>
              <a:rPr lang="ca-ES" sz="1200" i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participació ciutadana 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 en </a:t>
            </a:r>
            <a:r>
              <a:rPr lang="ca-ES" sz="1200" i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 importància del voluntariat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De fet, l’aportació voluntària ha de ser present en totes les comissions, activitats i espais de La Cosa Nostra.</a:t>
            </a:r>
          </a:p>
          <a:p>
            <a:pPr marL="0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6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highlight>
                  <a:srgbClr val="C0C0C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Gestió</a:t>
            </a:r>
            <a:endParaRPr lang="es-ES" sz="1600" b="1" dirty="0">
              <a:solidFill>
                <a:schemeClr val="accent1">
                  <a:lumMod val="75000"/>
                  <a:lumOff val="25000"/>
                </a:schemeClr>
              </a:solidFill>
              <a:highlight>
                <a:srgbClr val="C0C0C0"/>
              </a:highligh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La Cosa Nostra és regeix pels Estatuts, aprovats el 2003 i renovats al 2014.</a:t>
            </a:r>
            <a:endParaRPr lang="es-ES" sz="12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24000" lvl="1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 Gestió de  La Cosa Nostra s’estructura a partir de </a:t>
            </a:r>
            <a:r>
              <a:rPr lang="ca-ES" sz="1200" b="1" i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comissions de treball 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 la </a:t>
            </a:r>
            <a:r>
              <a:rPr lang="ca-ES" sz="1200" b="1" i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Junta Directiva</a:t>
            </a:r>
            <a:r>
              <a:rPr lang="ca-ES" sz="12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</a:p>
          <a:p>
            <a:pPr marL="324000" lvl="1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endParaRPr lang="ca-ES" sz="1800" b="1" u="sng" dirty="0">
              <a:solidFill>
                <a:schemeClr val="accent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24000" lvl="1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800" b="1" u="sng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Junta directiva</a:t>
            </a:r>
            <a:r>
              <a:rPr lang="ca-ES" sz="1800" b="1" u="sng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</a:p>
          <a:p>
            <a:pPr marL="324000" lvl="1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Els membres de la Junta són escollits en l’</a:t>
            </a:r>
            <a:r>
              <a:rPr lang="ca-ES" sz="1200" i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Assemblea de socis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</a:p>
          <a:p>
            <a:pPr marL="324000" lvl="1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200" dirty="0"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</a:t>
            </a: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 ha representants de totes les entitats, col·lectius i persones i on els acords es prenen de forma col·legiada.</a:t>
            </a:r>
          </a:p>
          <a:p>
            <a:pPr marL="324000" lvl="1" indent="0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800" b="1" u="sng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Les Comissions de treball </a:t>
            </a:r>
          </a:p>
          <a:p>
            <a:pPr lvl="1" hangingPunct="0">
              <a:lnSpc>
                <a:spcPct val="150000"/>
              </a:lnSpc>
              <a:spcAft>
                <a:spcPts val="0"/>
              </a:spcAft>
            </a:pP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 Comissió  de dinamització o activitats.</a:t>
            </a:r>
          </a:p>
          <a:p>
            <a:pPr lvl="1" hangingPunct="0">
              <a:lnSpc>
                <a:spcPct val="150000"/>
              </a:lnSpc>
              <a:spcAft>
                <a:spcPts val="0"/>
              </a:spcAft>
            </a:pP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Assemblea d’ usuàries</a:t>
            </a:r>
          </a:p>
          <a:p>
            <a:pPr lvl="1" hangingPunct="0">
              <a:lnSpc>
                <a:spcPct val="150000"/>
              </a:lnSpc>
              <a:spcAft>
                <a:spcPts val="0"/>
              </a:spcAft>
            </a:pPr>
            <a:r>
              <a:rPr lang="ca-ES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 Comissió tècnica</a:t>
            </a:r>
          </a:p>
          <a:p>
            <a:pPr marL="324000" lvl="1" indent="0" hangingPunct="0">
              <a:lnSpc>
                <a:spcPct val="150000"/>
              </a:lnSpc>
              <a:spcAft>
                <a:spcPts val="0"/>
              </a:spcAft>
              <a:buNone/>
            </a:pP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xmlns="" val="338517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FDDF4827-D754-4843-953C-E566230F1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8" r="16900"/>
          <a:stretch/>
        </p:blipFill>
        <p:spPr>
          <a:xfrm>
            <a:off x="477079" y="729182"/>
            <a:ext cx="8216348" cy="59043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978D1C7-109C-43E7-BF47-FBEA0CAC6FA3}"/>
              </a:ext>
            </a:extLst>
          </p:cNvPr>
          <p:cNvSpPr txBox="1"/>
          <p:nvPr/>
        </p:nvSpPr>
        <p:spPr>
          <a:xfrm>
            <a:off x="2286000" y="-28978579"/>
            <a:ext cx="4572000" cy="587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000" lvl="1" indent="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ca-ES" sz="14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Les </a:t>
            </a:r>
            <a:r>
              <a:rPr lang="ca-ES" sz="1400" i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Comissions de treball</a:t>
            </a:r>
            <a:r>
              <a:rPr lang="ca-ES" sz="14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són les següents:</a:t>
            </a:r>
            <a:endParaRPr lang="es-ES" sz="140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24000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  <a:tab pos="6400800" algn="l"/>
              </a:tabLst>
            </a:pPr>
            <a:r>
              <a:rPr lang="ca-ES" sz="14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 </a:t>
            </a:r>
            <a:r>
              <a:rPr lang="ca-ES" sz="1400" i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Comissió  de dinamització o activitats</a:t>
            </a:r>
            <a:r>
              <a:rPr lang="ca-ES" sz="14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 formada per membres de les diferents entitats  o per usuaris dels diferents col·lectius. Com a mínim un dels seus membres també ho és de la Junta Directiva. </a:t>
            </a:r>
          </a:p>
          <a:p>
            <a:pPr marL="324000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  <a:tab pos="6400800" algn="l"/>
              </a:tabLst>
            </a:pPr>
            <a:r>
              <a:rPr lang="ca-ES" sz="140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Assemblea de usuaries: </a:t>
            </a:r>
            <a:r>
              <a:rPr lang="ca-ES" sz="14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formada per 1 0 2 membres representatius de cada grup o col·lectiu d'usuaris de l'equipament. Aquesta assemblea es reuneix 1 cop a l'any, encara que poden haver reunions extraordinàries.</a:t>
            </a:r>
            <a:endParaRPr lang="es-ES" sz="140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ca-ES" sz="14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es-ES" sz="140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457200" algn="l"/>
                <a:tab pos="6400800" algn="l"/>
              </a:tabLst>
            </a:pPr>
            <a:r>
              <a:rPr lang="ca-ES" sz="14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 </a:t>
            </a:r>
            <a:r>
              <a:rPr lang="ca-ES" sz="1400" i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Comissió tècnica</a:t>
            </a:r>
            <a:r>
              <a:rPr lang="ca-ES" sz="14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 formada pel tresorer, el secretari i membre de les diferents entitats. Es reuneixen de forma mensual i té les següents funcions:</a:t>
            </a:r>
            <a:endParaRPr lang="es-ES" sz="140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14400" algn="l"/>
                <a:tab pos="12801600" algn="l"/>
              </a:tabLst>
            </a:pPr>
            <a:r>
              <a:rPr lang="ca-ES" sz="14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Gestió i economia.</a:t>
            </a:r>
            <a:endParaRPr lang="es-ES" sz="140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14400" algn="l"/>
                <a:tab pos="12801600" algn="l"/>
              </a:tabLst>
            </a:pPr>
            <a:r>
              <a:rPr lang="ca-ES" sz="14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Elaboració i seguiment pressupostos.</a:t>
            </a:r>
            <a:endParaRPr lang="es-ES" sz="140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914400" algn="l"/>
                <a:tab pos="12801600" algn="l"/>
              </a:tabLst>
            </a:pPr>
            <a:r>
              <a:rPr lang="ca-ES" sz="14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Contractació personal i subcontractació serveis.</a:t>
            </a:r>
            <a:endParaRPr lang="es-ES" sz="1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xmlns="" id="{A206FB77-3243-4005-B3DF-77BA21D4EDB9}"/>
              </a:ext>
            </a:extLst>
          </p:cNvPr>
          <p:cNvGrpSpPr/>
          <p:nvPr/>
        </p:nvGrpSpPr>
        <p:grpSpPr>
          <a:xfrm>
            <a:off x="4106618" y="992649"/>
            <a:ext cx="4586809" cy="3568505"/>
            <a:chOff x="3785922" y="1125170"/>
            <a:chExt cx="4586809" cy="3568505"/>
          </a:xfrm>
        </p:grpSpPr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xmlns="" id="{437B3F38-D669-4113-B1FD-A9D44A599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5058" y="1125170"/>
              <a:ext cx="2631467" cy="32690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a-ES" altLang="ca-ES" sz="16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</a:rPr>
                <a:t>Assemblea de Socis</a:t>
              </a:r>
            </a:p>
          </p:txBody>
        </p:sp>
        <p:sp>
          <p:nvSpPr>
            <p:cNvPr id="34" name="Line 20">
              <a:extLst>
                <a:ext uri="{FF2B5EF4-FFF2-40B4-BE49-F238E27FC236}">
                  <a16:creationId xmlns:a16="http://schemas.microsoft.com/office/drawing/2014/main" xmlns="" id="{FCE35850-B38E-4989-8211-898239839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0124" y="1539871"/>
              <a:ext cx="6096" cy="58764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35" name="Text Box 21">
              <a:extLst>
                <a:ext uri="{FF2B5EF4-FFF2-40B4-BE49-F238E27FC236}">
                  <a16:creationId xmlns:a16="http://schemas.microsoft.com/office/drawing/2014/main" xmlns="" id="{213727DA-BA6D-424C-AA6D-FA3D061DD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4224" y="2030614"/>
              <a:ext cx="1703993" cy="5876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altLang="ca-ES" sz="16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</a:rPr>
                <a:t>Junta Directiva</a:t>
              </a:r>
              <a:endParaRPr kumimoji="0" lang="ca-ES" altLang="ca-E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xmlns="" id="{69AF5092-E027-4DAA-8898-2E52CF668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280" y="3216222"/>
              <a:ext cx="1932546" cy="5876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a-ES" altLang="ca-ES" sz="16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</a:rPr>
                <a:t>Comissió d’activitats</a:t>
              </a:r>
            </a:p>
          </p:txBody>
        </p:sp>
        <p:sp>
          <p:nvSpPr>
            <p:cNvPr id="37" name="Text Box 23">
              <a:extLst>
                <a:ext uri="{FF2B5EF4-FFF2-40B4-BE49-F238E27FC236}">
                  <a16:creationId xmlns:a16="http://schemas.microsoft.com/office/drawing/2014/main" xmlns="" id="{5ABB84C4-4811-4BBA-A7AD-83C96D800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5922" y="3214353"/>
              <a:ext cx="1818270" cy="58764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a-ES" altLang="ca-ES" sz="16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</a:rPr>
                <a:t>Comissió</a:t>
              </a:r>
              <a:r>
                <a:rPr kumimoji="0" lang="es-ES_tradnl" altLang="ca-ES" sz="16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</a:rPr>
                <a:t> </a:t>
              </a:r>
              <a:r>
                <a:rPr kumimoji="0" lang="ca-ES" altLang="ca-ES" sz="16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</a:rPr>
                <a:t>Tècnica</a:t>
              </a:r>
            </a:p>
          </p:txBody>
        </p:sp>
        <p:sp>
          <p:nvSpPr>
            <p:cNvPr id="38" name="Line 24">
              <a:extLst>
                <a:ext uri="{FF2B5EF4-FFF2-40B4-BE49-F238E27FC236}">
                  <a16:creationId xmlns:a16="http://schemas.microsoft.com/office/drawing/2014/main" xmlns="" id="{D8762E50-A50E-4122-93BF-CF09ED141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6221" y="2685652"/>
              <a:ext cx="0" cy="23614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39" name="Line 25">
              <a:extLst>
                <a:ext uri="{FF2B5EF4-FFF2-40B4-BE49-F238E27FC236}">
                  <a16:creationId xmlns:a16="http://schemas.microsoft.com/office/drawing/2014/main" xmlns="" id="{AF580B38-93B3-4B6C-B275-B82168228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2858" y="3067269"/>
              <a:ext cx="2971195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41" name="Text Box 27">
              <a:extLst>
                <a:ext uri="{FF2B5EF4-FFF2-40B4-BE49-F238E27FC236}">
                  <a16:creationId xmlns:a16="http://schemas.microsoft.com/office/drawing/2014/main" xmlns="" id="{12805E7F-5A44-4DE8-93AA-7D8F95252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280" y="4145954"/>
              <a:ext cx="1934451" cy="54772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175" tIns="3175" rIns="3175" bIns="31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altLang="ca-ES" sz="16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</a:rPr>
                <a:t>Asamblea </a:t>
              </a:r>
              <a:r>
                <a:rPr kumimoji="0" lang="ca-ES" altLang="ca-ES" sz="16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Georgia" panose="02040502050405020303" pitchFamily="18" charset="0"/>
                </a:rPr>
                <a:t>d'usuàries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3452057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874</Words>
  <Application>Microsoft Office PowerPoint</Application>
  <PresentationFormat>Presentación en pantalla (4:3)</PresentationFormat>
  <Paragraphs>210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Dividendo</vt:lpstr>
      <vt:lpstr>CASAL DE BARRI  LA COSA NOSTRA</vt:lpstr>
      <vt:lpstr>creació Projecte</vt:lpstr>
      <vt:lpstr>Destinataris</vt:lpstr>
      <vt:lpstr>objectius</vt:lpstr>
      <vt:lpstr>Diapositiva 5</vt:lpstr>
      <vt:lpstr>Diapositiva 6</vt:lpstr>
      <vt:lpstr>ideari</vt:lpstr>
      <vt:lpstr>Organització i metodología</vt:lpstr>
      <vt:lpstr>Diapositiva 9</vt:lpstr>
      <vt:lpstr>Serveis i continguts</vt:lpstr>
      <vt:lpstr>Projectes interns</vt:lpstr>
      <vt:lpstr>Programació  d’activitats</vt:lpstr>
      <vt:lpstr>Horari   recursos</vt:lpstr>
      <vt:lpstr>Ingresos i despeses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CASAL DE BARRI  LA COSA NOSTRA</dc:title>
  <dc:creator>Sandra Martínez Rosa</dc:creator>
  <cp:lastModifiedBy>JOVES LA COSA NOSTRA</cp:lastModifiedBy>
  <cp:revision>19</cp:revision>
  <dcterms:created xsi:type="dcterms:W3CDTF">2020-10-25T03:41:31Z</dcterms:created>
  <dcterms:modified xsi:type="dcterms:W3CDTF">2020-10-25T18:45:41Z</dcterms:modified>
</cp:coreProperties>
</file>