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8DE2-FE89-4A6D-9BE6-B4EDC850470A}" type="datetimeFigureOut">
              <a:rPr lang="ca-ES" smtClean="0"/>
              <a:t>24/11/2017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BF61-F0BD-417E-8C14-D4ADC3622C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246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23F011B-4215-4BCB-B929-E96870982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943AA3B-54CC-4EDF-AD84-C20A29B22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ES" altLang="es-ES" dirty="0">
                <a:latin typeface="Arial" panose="020B0604020202020204" pitchFamily="34" charset="0"/>
              </a:rPr>
              <a:t>No </a:t>
            </a:r>
            <a:r>
              <a:rPr lang="es-ES" altLang="es-ES" dirty="0" err="1">
                <a:latin typeface="Arial" panose="020B0604020202020204" pitchFamily="34" charset="0"/>
              </a:rPr>
              <a:t>existeix</a:t>
            </a:r>
            <a:r>
              <a:rPr lang="es-ES" altLang="es-ES" dirty="0">
                <a:latin typeface="Arial" panose="020B0604020202020204" pitchFamily="34" charset="0"/>
              </a:rPr>
              <a:t> una </a:t>
            </a:r>
            <a:r>
              <a:rPr lang="es-ES" altLang="es-ES" dirty="0" err="1">
                <a:latin typeface="Arial" panose="020B0604020202020204" pitchFamily="34" charset="0"/>
              </a:rPr>
              <a:t>xarxa</a:t>
            </a:r>
            <a:r>
              <a:rPr lang="es-ES" altLang="es-ES" dirty="0">
                <a:latin typeface="Arial" panose="020B0604020202020204" pitchFamily="34" charset="0"/>
              </a:rPr>
              <a:t> de </a:t>
            </a:r>
            <a:r>
              <a:rPr lang="es-ES" altLang="es-ES" dirty="0" err="1">
                <a:latin typeface="Arial" panose="020B0604020202020204" pitchFamily="34" charset="0"/>
              </a:rPr>
              <a:t>carrils</a:t>
            </a:r>
            <a:r>
              <a:rPr lang="es-ES" altLang="es-ES" dirty="0">
                <a:latin typeface="Arial" panose="020B0604020202020204" pitchFamily="34" charset="0"/>
              </a:rPr>
              <a:t> bicicleta </a:t>
            </a:r>
            <a:r>
              <a:rPr lang="es-ES" altLang="es-ES" dirty="0" err="1">
                <a:latin typeface="Arial" panose="020B0604020202020204" pitchFamily="34" charset="0"/>
              </a:rPr>
              <a:t>connexa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dins</a:t>
            </a:r>
            <a:r>
              <a:rPr lang="es-ES" altLang="es-ES" dirty="0">
                <a:latin typeface="Arial" panose="020B0604020202020204" pitchFamily="34" charset="0"/>
              </a:rPr>
              <a:t> del </a:t>
            </a:r>
            <a:r>
              <a:rPr lang="es-ES" altLang="es-ES" dirty="0" err="1">
                <a:latin typeface="Arial" panose="020B0604020202020204" pitchFamily="34" charset="0"/>
              </a:rPr>
              <a:t>districte</a:t>
            </a:r>
            <a:r>
              <a:rPr lang="es-ES" altLang="es-ES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s-ES" altLang="es-ES" dirty="0">
                <a:latin typeface="Arial" panose="020B0604020202020204" pitchFamily="34" charset="0"/>
              </a:rPr>
              <a:t>Les </a:t>
            </a:r>
            <a:r>
              <a:rPr lang="es-ES" altLang="es-ES" dirty="0" err="1">
                <a:latin typeface="Arial" panose="020B0604020202020204" pitchFamily="34" charset="0"/>
              </a:rPr>
              <a:t>bicicletes</a:t>
            </a:r>
            <a:r>
              <a:rPr lang="es-ES" altLang="es-ES" dirty="0">
                <a:latin typeface="Arial" panose="020B0604020202020204" pitchFamily="34" charset="0"/>
              </a:rPr>
              <a:t> circulen </a:t>
            </a:r>
            <a:r>
              <a:rPr lang="es-ES" altLang="es-ES" dirty="0" err="1">
                <a:latin typeface="Arial" panose="020B0604020202020204" pitchFamily="34" charset="0"/>
              </a:rPr>
              <a:t>lliurament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sense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restriccions</a:t>
            </a:r>
            <a:r>
              <a:rPr lang="es-ES" altLang="es-ES" dirty="0">
                <a:latin typeface="Arial" panose="020B0604020202020204" pitchFamily="34" charset="0"/>
              </a:rPr>
              <a:t> per </a:t>
            </a:r>
            <a:r>
              <a:rPr lang="es-ES" altLang="es-ES" dirty="0" err="1">
                <a:latin typeface="Arial" panose="020B0604020202020204" pitchFamily="34" charset="0"/>
              </a:rPr>
              <a:t>tots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els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carrers</a:t>
            </a:r>
            <a:r>
              <a:rPr lang="es-ES" altLang="es-ES" dirty="0">
                <a:latin typeface="Arial" panose="020B0604020202020204" pitchFamily="34" charset="0"/>
              </a:rPr>
              <a:t>, en general </a:t>
            </a:r>
            <a:r>
              <a:rPr lang="es-ES" altLang="es-ES" dirty="0" err="1">
                <a:latin typeface="Arial" panose="020B0604020202020204" pitchFamily="34" charset="0"/>
              </a:rPr>
              <a:t>seguint</a:t>
            </a:r>
            <a:r>
              <a:rPr lang="es-ES" altLang="es-ES" dirty="0">
                <a:latin typeface="Arial" panose="020B0604020202020204" pitchFamily="34" charset="0"/>
              </a:rPr>
              <a:t> la </a:t>
            </a:r>
            <a:r>
              <a:rPr lang="es-ES" altLang="es-ES" dirty="0" err="1">
                <a:latin typeface="Arial" panose="020B0604020202020204" pitchFamily="34" charset="0"/>
              </a:rPr>
              <a:t>circulació</a:t>
            </a:r>
            <a:r>
              <a:rPr lang="es-ES" altLang="es-ES" dirty="0">
                <a:latin typeface="Arial" panose="020B0604020202020204" pitchFamily="34" charset="0"/>
              </a:rPr>
              <a:t> del </a:t>
            </a:r>
            <a:r>
              <a:rPr lang="es-ES" altLang="es-ES" dirty="0" err="1">
                <a:latin typeface="Arial" panose="020B0604020202020204" pitchFamily="34" charset="0"/>
              </a:rPr>
              <a:t>vehicle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establerta</a:t>
            </a:r>
            <a:r>
              <a:rPr lang="es-ES" altLang="es-ES" dirty="0">
                <a:latin typeface="Arial" panose="020B0604020202020204" pitchFamily="34" charset="0"/>
              </a:rPr>
              <a:t> i per totes les </a:t>
            </a:r>
            <a:r>
              <a:rPr lang="es-ES" altLang="es-ES" dirty="0" err="1">
                <a:latin typeface="Arial" panose="020B0604020202020204" pitchFamily="34" charset="0"/>
              </a:rPr>
              <a:t>calçades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úniques</a:t>
            </a:r>
            <a:r>
              <a:rPr lang="es-ES" altLang="es-ES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s-ES" altLang="es-ES" dirty="0">
                <a:latin typeface="Arial" panose="020B0604020202020204" pitchFamily="34" charset="0"/>
              </a:rPr>
              <a:t>En general no hi ha diferencia entre la </a:t>
            </a:r>
            <a:r>
              <a:rPr lang="es-ES" altLang="es-ES" dirty="0" err="1">
                <a:latin typeface="Arial" panose="020B0604020202020204" pitchFamily="34" charset="0"/>
              </a:rPr>
              <a:t>circulació</a:t>
            </a:r>
            <a:r>
              <a:rPr lang="es-ES" altLang="es-ES" dirty="0">
                <a:latin typeface="Arial" panose="020B0604020202020204" pitchFamily="34" charset="0"/>
              </a:rPr>
              <a:t> de les </a:t>
            </a:r>
            <a:r>
              <a:rPr lang="es-ES" altLang="es-ES" dirty="0" err="1">
                <a:latin typeface="Arial" panose="020B0604020202020204" pitchFamily="34" charset="0"/>
              </a:rPr>
              <a:t>bicicletes</a:t>
            </a:r>
            <a:r>
              <a:rPr lang="es-ES" altLang="es-ES" dirty="0">
                <a:latin typeface="Arial" panose="020B0604020202020204" pitchFamily="34" charset="0"/>
              </a:rPr>
              <a:t> en hora punta i en hora </a:t>
            </a:r>
            <a:r>
              <a:rPr lang="es-ES" altLang="es-ES" dirty="0" err="1">
                <a:latin typeface="Arial" panose="020B0604020202020204" pitchFamily="34" charset="0"/>
              </a:rPr>
              <a:t>vall</a:t>
            </a:r>
            <a:r>
              <a:rPr lang="es-ES" altLang="es-ES" dirty="0">
                <a:latin typeface="Arial" panose="020B0604020202020204" pitchFamily="34" charset="0"/>
              </a:rPr>
              <a:t>, cosa que indica que el ciclista no es comporta de forma </a:t>
            </a:r>
            <a:r>
              <a:rPr lang="es-ES" altLang="es-ES" dirty="0" err="1">
                <a:latin typeface="Arial" panose="020B0604020202020204" pitchFamily="34" charset="0"/>
              </a:rPr>
              <a:t>diferent</a:t>
            </a:r>
            <a:r>
              <a:rPr lang="es-ES" altLang="es-ES" dirty="0">
                <a:latin typeface="Arial" panose="020B0604020202020204" pitchFamily="34" charset="0"/>
              </a:rPr>
              <a:t> amb o </a:t>
            </a:r>
            <a:r>
              <a:rPr lang="es-ES" altLang="es-ES" dirty="0" err="1">
                <a:latin typeface="Arial" panose="020B0604020202020204" pitchFamily="34" charset="0"/>
              </a:rPr>
              <a:t>sense</a:t>
            </a:r>
            <a:r>
              <a:rPr lang="es-ES" altLang="es-ES" dirty="0">
                <a:latin typeface="Arial" panose="020B0604020202020204" pitchFamily="34" charset="0"/>
              </a:rPr>
              <a:t> </a:t>
            </a:r>
            <a:r>
              <a:rPr lang="es-ES" altLang="es-ES" dirty="0" err="1">
                <a:latin typeface="Arial" panose="020B0604020202020204" pitchFamily="34" charset="0"/>
              </a:rPr>
              <a:t>vianants</a:t>
            </a:r>
            <a:r>
              <a:rPr lang="es-ES" altLang="es-ES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5">
            <a:extLst>
              <a:ext uri="{FF2B5EF4-FFF2-40B4-BE49-F238E27FC236}">
                <a16:creationId xmlns:a16="http://schemas.microsoft.com/office/drawing/2014/main" id="{89978E6B-A8B8-46B5-9949-116BA502F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448252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479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5">
            <a:extLst>
              <a:ext uri="{FF2B5EF4-FFF2-40B4-BE49-F238E27FC236}">
                <a16:creationId xmlns:a16="http://schemas.microsoft.com/office/drawing/2014/main" id="{F5F4D5D7-1C60-4CA9-B3FD-7BA12AB5F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448252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826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t d'imatges de DISTRICTE CIUTAT VELLA logo">
            <a:extLst>
              <a:ext uri="{FF2B5EF4-FFF2-40B4-BE49-F238E27FC236}">
                <a16:creationId xmlns:a16="http://schemas.microsoft.com/office/drawing/2014/main" id="{D6B0FDD4-65C4-4133-AA76-67518F02B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9689"/>
            <a:ext cx="3143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CA6EC14D-4C8B-4100-9253-BCE655C9F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448252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454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5">
            <a:extLst>
              <a:ext uri="{FF2B5EF4-FFF2-40B4-BE49-F238E27FC236}">
                <a16:creationId xmlns:a16="http://schemas.microsoft.com/office/drawing/2014/main" id="{6B9E1509-26C4-4A99-B200-68C2253B4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448252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4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número de diapositiva 5">
            <a:extLst>
              <a:ext uri="{FF2B5EF4-FFF2-40B4-BE49-F238E27FC236}">
                <a16:creationId xmlns:a16="http://schemas.microsoft.com/office/drawing/2014/main" id="{13DBA451-A5E2-4FDD-8CF8-D2ABEB47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602659"/>
            <a:ext cx="787400" cy="221109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9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DISTRICTE CIUTAT VELLA logo">
            <a:extLst>
              <a:ext uri="{FF2B5EF4-FFF2-40B4-BE49-F238E27FC236}">
                <a16:creationId xmlns:a16="http://schemas.microsoft.com/office/drawing/2014/main" id="{AF2EAF46-6F4F-40DE-BE0D-C0045BEC2E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69"/>
            <a:ext cx="3143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idor de número de diapositiva 5">
            <a:extLst>
              <a:ext uri="{FF2B5EF4-FFF2-40B4-BE49-F238E27FC236}">
                <a16:creationId xmlns:a16="http://schemas.microsoft.com/office/drawing/2014/main" id="{65FC27B7-8CBE-4645-B534-00C5B367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7272" y="6602659"/>
            <a:ext cx="787400" cy="221109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A112A-3340-448B-BD3D-E7A3CC56ED6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31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2">
            <a:extLst>
              <a:ext uri="{FF2B5EF4-FFF2-40B4-BE49-F238E27FC236}">
                <a16:creationId xmlns:a16="http://schemas.microsoft.com/office/drawing/2014/main" id="{FE808C2C-209F-471D-8F2C-4FB1DADC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74001"/>
            <a:ext cx="8568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a-ES" altLang="es-ES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Aportacions de les enquestes de camp</a:t>
            </a:r>
            <a:endParaRPr lang="es-E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a-ES" altLang="es-ES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Distribució de les enquestes per barris, gènere i grups d’edat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7F0FE3-12C0-4CFB-8309-CD32A0045942}"/>
              </a:ext>
            </a:extLst>
          </p:cNvPr>
          <p:cNvSpPr txBox="1"/>
          <p:nvPr/>
        </p:nvSpPr>
        <p:spPr>
          <a:xfrm>
            <a:off x="4655841" y="15040"/>
            <a:ext cx="601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cs typeface="Arial" panose="020B0604020202020204" pitchFamily="34" charset="0"/>
              </a:rPr>
              <a:t>S’han analitzat 710 enquestes entre les realitzades al carrer i les extretes de la plataforma de participació DECIDIM.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CC11FA-B7FA-4AE5-8481-A59428123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414356"/>
            <a:ext cx="5328592" cy="24548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B4A8B9-8CA0-424E-878D-3F61BDE90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2" t="1673" r="5359"/>
          <a:stretch/>
        </p:blipFill>
        <p:spPr>
          <a:xfrm>
            <a:off x="7543936" y="2077134"/>
            <a:ext cx="2872545" cy="42321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2B8048-1101-4276-B499-495AB8CC6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5" y="6381329"/>
            <a:ext cx="1579001" cy="286537"/>
          </a:xfrm>
          <a:prstGeom prst="rect">
            <a:avLst/>
          </a:prstGeom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14132499-E6CC-4D5F-81EE-8A797094A612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39A112A-3340-448B-BD3D-E7A3CC56ED62}" type="slidenum">
              <a:rPr lang="ca-ES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a-ES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293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2">
            <a:extLst>
              <a:ext uri="{FF2B5EF4-FFF2-40B4-BE49-F238E27FC236}">
                <a16:creationId xmlns:a16="http://schemas.microsoft.com/office/drawing/2014/main" id="{EFDE6B0D-2774-40FD-B8B2-392BA6C50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3.2. 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BE6848-0DFD-41AE-B657-C7AC2C8A60D1}"/>
              </a:ext>
            </a:extLst>
          </p:cNvPr>
          <p:cNvSpPr/>
          <p:nvPr/>
        </p:nvSpPr>
        <p:spPr>
          <a:xfrm>
            <a:off x="1791955" y="899364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TRANSPORT PÚBLIC</a:t>
            </a:r>
            <a:endParaRPr lang="ca-ES" alt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67C6FB-95DC-4FFE-A6BD-DC133923CA8F}"/>
              </a:ext>
            </a:extLst>
          </p:cNvPr>
          <p:cNvSpPr txBox="1"/>
          <p:nvPr/>
        </p:nvSpPr>
        <p:spPr>
          <a:xfrm>
            <a:off x="4645669" y="-15190"/>
            <a:ext cx="601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L’ocupació, senyalització i informació a l’usuari del transport públic es considera adequada.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D2FB2F5-283F-41EA-9682-F2B1464953A4}"/>
              </a:ext>
            </a:extLst>
          </p:cNvPr>
          <p:cNvGrpSpPr/>
          <p:nvPr/>
        </p:nvGrpSpPr>
        <p:grpSpPr>
          <a:xfrm>
            <a:off x="1775435" y="1916833"/>
            <a:ext cx="8464290" cy="3744677"/>
            <a:chOff x="251435" y="2204863"/>
            <a:chExt cx="8464290" cy="374467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3F2E23B-4065-430F-9A2A-33795E56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1" y="2204864"/>
              <a:ext cx="2711974" cy="162718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982D343-0EAB-485A-926A-7BE44A473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3751" y="2205632"/>
              <a:ext cx="2711974" cy="162718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1C7D386-0BAD-447F-8137-A628C4BE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931" y="2204863"/>
              <a:ext cx="2711974" cy="1627185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7EE8938-63E4-4EEC-8D4B-1F5498484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35" y="4322355"/>
              <a:ext cx="2711974" cy="162718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78F4134-8A5B-4BB4-97B1-B3ED0C7AC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1841" y="4233565"/>
              <a:ext cx="2711974" cy="1704948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7A06BA3-C9B2-49DA-9AE3-BA67FD69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9170" y="4233565"/>
              <a:ext cx="2586555" cy="1704948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DD4702A-31AF-4C9F-8D35-DF70AE65C8B2}"/>
                </a:ext>
              </a:extLst>
            </p:cNvPr>
            <p:cNvSpPr/>
            <p:nvPr/>
          </p:nvSpPr>
          <p:spPr>
            <a:xfrm>
              <a:off x="7164288" y="242088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4BA1121-99BD-4A24-BB3E-3FC66A56A607}"/>
                </a:ext>
              </a:extLst>
            </p:cNvPr>
            <p:cNvSpPr/>
            <p:nvPr/>
          </p:nvSpPr>
          <p:spPr>
            <a:xfrm>
              <a:off x="7164288" y="450912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812684F-71DC-4F05-A92D-F7FB88C2E838}"/>
                </a:ext>
              </a:extLst>
            </p:cNvPr>
            <p:cNvSpPr/>
            <p:nvPr/>
          </p:nvSpPr>
          <p:spPr>
            <a:xfrm>
              <a:off x="4472943" y="4473971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C49E7F7-C1D9-4961-9B1D-B57B90DFC748}"/>
                </a:ext>
              </a:extLst>
            </p:cNvPr>
            <p:cNvSpPr/>
            <p:nvPr/>
          </p:nvSpPr>
          <p:spPr>
            <a:xfrm>
              <a:off x="4411149" y="244233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64E4B57-5FF6-4107-8952-A3F4E2CC4675}"/>
                </a:ext>
              </a:extLst>
            </p:cNvPr>
            <p:cNvSpPr/>
            <p:nvPr/>
          </p:nvSpPr>
          <p:spPr>
            <a:xfrm>
              <a:off x="1791377" y="454572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6716D14-C75B-4387-8376-A136EEF58A45}"/>
                </a:ext>
              </a:extLst>
            </p:cNvPr>
            <p:cNvSpPr/>
            <p:nvPr/>
          </p:nvSpPr>
          <p:spPr>
            <a:xfrm>
              <a:off x="1791377" y="247413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A913C1B7-3C9C-40D8-93E7-7AE83A7C8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23" name="Marcador de número de diapositiva 2">
            <a:extLst>
              <a:ext uri="{FF2B5EF4-FFF2-40B4-BE49-F238E27FC236}">
                <a16:creationId xmlns:a16="http://schemas.microsoft.com/office/drawing/2014/main" id="{C013C51C-D033-42DA-9F02-B361F71601C8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9622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2">
            <a:extLst>
              <a:ext uri="{FF2B5EF4-FFF2-40B4-BE49-F238E27FC236}">
                <a16:creationId xmlns:a16="http://schemas.microsoft.com/office/drawing/2014/main" id="{C1710001-C218-44E0-AD38-757CDB5A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3.2. 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F4F202-8684-4A83-9194-CD7E7EDB05CE}"/>
              </a:ext>
            </a:extLst>
          </p:cNvPr>
          <p:cNvSpPr/>
          <p:nvPr/>
        </p:nvSpPr>
        <p:spPr>
          <a:xfrm>
            <a:off x="1793178" y="90022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TRANSPORT PÚBLIC</a:t>
            </a:r>
            <a:endParaRPr lang="ca-ES" alt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CF2B45-BB97-4760-BD45-4CE8E8ED8194}"/>
              </a:ext>
            </a:extLst>
          </p:cNvPr>
          <p:cNvSpPr txBox="1"/>
          <p:nvPr/>
        </p:nvSpPr>
        <p:spPr>
          <a:xfrm>
            <a:off x="4511825" y="11573"/>
            <a:ext cx="614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En general, la freqüència es considera bona i el respecte al seient reservat es percep una oferta suficient.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F0D7F74-3FE7-44B7-A666-D413B1FD406C}"/>
              </a:ext>
            </a:extLst>
          </p:cNvPr>
          <p:cNvGrpSpPr/>
          <p:nvPr/>
        </p:nvGrpSpPr>
        <p:grpSpPr>
          <a:xfrm>
            <a:off x="3341244" y="1888044"/>
            <a:ext cx="5509513" cy="3722000"/>
            <a:chOff x="539552" y="2132856"/>
            <a:chExt cx="5509513" cy="3722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1B2A16A-DDDA-43EC-B58F-3EA47D599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2132857"/>
              <a:ext cx="2629193" cy="162718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4D437FE-A636-41A1-9AE6-D9BC03E5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1050" y="2132856"/>
              <a:ext cx="2718015" cy="162718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3E71459-6590-4334-A92A-4998F66C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138" y="4193888"/>
              <a:ext cx="2629193" cy="164512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A4558CC-146F-44AD-A231-4CAA6CBD2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0892" y="4245954"/>
              <a:ext cx="2658173" cy="1608902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8BCF3C6-F9EB-4D70-8BD6-565CD1044B05}"/>
                </a:ext>
              </a:extLst>
            </p:cNvPr>
            <p:cNvSpPr/>
            <p:nvPr/>
          </p:nvSpPr>
          <p:spPr>
            <a:xfrm>
              <a:off x="4464889" y="234962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C7ADD33-290F-4022-9F6F-3D488386DCCC}"/>
                </a:ext>
              </a:extLst>
            </p:cNvPr>
            <p:cNvSpPr/>
            <p:nvPr/>
          </p:nvSpPr>
          <p:spPr>
            <a:xfrm>
              <a:off x="4464889" y="443785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B18A22E-B80D-46C1-8FC9-7214BE2C3C3D}"/>
                </a:ext>
              </a:extLst>
            </p:cNvPr>
            <p:cNvSpPr/>
            <p:nvPr/>
          </p:nvSpPr>
          <p:spPr>
            <a:xfrm>
              <a:off x="1596733" y="4404381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56E7D80-CD9F-4CBE-A23F-17E19F943295}"/>
                </a:ext>
              </a:extLst>
            </p:cNvPr>
            <p:cNvSpPr/>
            <p:nvPr/>
          </p:nvSpPr>
          <p:spPr>
            <a:xfrm>
              <a:off x="1626655" y="234962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2F9C436-6220-42D2-BC51-48A7641F6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7CB615A3-B230-44C5-9B03-5243E214228E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11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6104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2">
            <a:extLst>
              <a:ext uri="{FF2B5EF4-FFF2-40B4-BE49-F238E27FC236}">
                <a16:creationId xmlns:a16="http://schemas.microsoft.com/office/drawing/2014/main" id="{223DCC17-861D-4305-9307-62CF4671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A67C65A-93DE-42B0-9635-9FBD1ACE24C1}"/>
              </a:ext>
            </a:extLst>
          </p:cNvPr>
          <p:cNvSpPr/>
          <p:nvPr/>
        </p:nvSpPr>
        <p:spPr>
          <a:xfrm>
            <a:off x="1775521" y="899428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VEHICLE PRIVAT</a:t>
            </a:r>
            <a:endParaRPr lang="ca-ES" alt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7EB9950-CDD1-4D61-9B42-194A6FC64150}"/>
              </a:ext>
            </a:extLst>
          </p:cNvPr>
          <p:cNvSpPr txBox="1"/>
          <p:nvPr/>
        </p:nvSpPr>
        <p:spPr>
          <a:xfrm>
            <a:off x="4655840" y="-15190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Es percep molta congestió al carrer, manca d’aparcament al carrer i fora del carrer.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973D7F2-C4AE-431F-A205-D371FE1A260D}"/>
              </a:ext>
            </a:extLst>
          </p:cNvPr>
          <p:cNvGrpSpPr/>
          <p:nvPr/>
        </p:nvGrpSpPr>
        <p:grpSpPr>
          <a:xfrm>
            <a:off x="1872487" y="2003718"/>
            <a:ext cx="8519665" cy="3729538"/>
            <a:chOff x="348486" y="2204118"/>
            <a:chExt cx="8519665" cy="372953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AAAC44E-F549-4A23-B9D8-352A6150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701" y="2204118"/>
              <a:ext cx="2711975" cy="162718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21996F1-F14B-4149-A6B8-30C8B029F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0185" y="2204118"/>
              <a:ext cx="2711975" cy="162718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75AF712-70FD-4A66-952B-6B9CFB64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176" y="2204118"/>
              <a:ext cx="2711975" cy="162718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3119F8A-BC94-466E-AC94-A764233B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486" y="4306471"/>
              <a:ext cx="2711975" cy="161530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C2545E3-DF29-41F8-909E-7E47FD44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9518" y="4306471"/>
              <a:ext cx="2711975" cy="162718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A18F8CC-3159-486D-BDA5-4E724E39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6176" y="4276405"/>
              <a:ext cx="2709319" cy="1625592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02FD12-C9DC-4B37-A2B8-D05608414AB4}"/>
                </a:ext>
              </a:extLst>
            </p:cNvPr>
            <p:cNvSpPr/>
            <p:nvPr/>
          </p:nvSpPr>
          <p:spPr>
            <a:xfrm>
              <a:off x="8173180" y="242088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4063EDA0-D4CF-40B9-895D-734635F55E11}"/>
                </a:ext>
              </a:extLst>
            </p:cNvPr>
            <p:cNvSpPr/>
            <p:nvPr/>
          </p:nvSpPr>
          <p:spPr>
            <a:xfrm>
              <a:off x="8112556" y="450912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77F5AEB-6C28-4113-8BA4-537A7B9FC20E}"/>
                </a:ext>
              </a:extLst>
            </p:cNvPr>
            <p:cNvSpPr/>
            <p:nvPr/>
          </p:nvSpPr>
          <p:spPr>
            <a:xfrm>
              <a:off x="5286769" y="450205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F9D84A1-E7F2-4BB2-9A00-75847F2FD303}"/>
                </a:ext>
              </a:extLst>
            </p:cNvPr>
            <p:cNvSpPr/>
            <p:nvPr/>
          </p:nvSpPr>
          <p:spPr>
            <a:xfrm>
              <a:off x="5298162" y="240564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F68C740-00FF-4192-805E-2089DF25BF9A}"/>
                </a:ext>
              </a:extLst>
            </p:cNvPr>
            <p:cNvSpPr/>
            <p:nvPr/>
          </p:nvSpPr>
          <p:spPr>
            <a:xfrm>
              <a:off x="2328372" y="454572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B88196-BCF8-4B85-832A-4F87411DD67F}"/>
                </a:ext>
              </a:extLst>
            </p:cNvPr>
            <p:cNvSpPr/>
            <p:nvPr/>
          </p:nvSpPr>
          <p:spPr>
            <a:xfrm>
              <a:off x="2351916" y="249289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83C485C-5AB5-45AE-8B54-F056FE454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D943DCF7-AAAB-4819-9D6D-2F6D32820A8C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12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481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2">
            <a:extLst>
              <a:ext uri="{FF2B5EF4-FFF2-40B4-BE49-F238E27FC236}">
                <a16:creationId xmlns:a16="http://schemas.microsoft.com/office/drawing/2014/main" id="{ED5B5D30-F2D2-44F2-BDCF-7D6D6DFC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3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6A55ED-DD71-4AC3-B9B8-88B1FF76F859}"/>
              </a:ext>
            </a:extLst>
          </p:cNvPr>
          <p:cNvSpPr/>
          <p:nvPr/>
        </p:nvSpPr>
        <p:spPr>
          <a:xfrm>
            <a:off x="1790758" y="897806"/>
            <a:ext cx="354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VEHICLE PRIVAT</a:t>
            </a:r>
            <a:endParaRPr lang="ca-ES" alt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1E8F7C-B386-4B54-8679-08927F8BC893}"/>
              </a:ext>
            </a:extLst>
          </p:cNvPr>
          <p:cNvSpPr txBox="1"/>
          <p:nvPr/>
        </p:nvSpPr>
        <p:spPr>
          <a:xfrm>
            <a:off x="4752177" y="15040"/>
            <a:ext cx="5918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S’associa al vehicle com a principal font de contaminació. La senyalització i la seguretat en els desplaçaments dels vehicles es considera adequada.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D683284-244B-4A35-B7AC-2C0D30BCBA33}"/>
              </a:ext>
            </a:extLst>
          </p:cNvPr>
          <p:cNvGrpSpPr/>
          <p:nvPr/>
        </p:nvGrpSpPr>
        <p:grpSpPr>
          <a:xfrm>
            <a:off x="1924970" y="2024326"/>
            <a:ext cx="8412122" cy="3708931"/>
            <a:chOff x="400970" y="2207734"/>
            <a:chExt cx="8412122" cy="370893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7893A4A-ECD9-4909-846C-E77597410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71" y="2207734"/>
              <a:ext cx="2711975" cy="162356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7ADBDCA-FB62-402F-86C8-102973F3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8177" y="2207734"/>
              <a:ext cx="2711975" cy="162718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310F6A2-F4CE-4DC9-8CF2-7CD634C7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4168" y="2207734"/>
              <a:ext cx="2728924" cy="163735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A0A1F3D-5BD8-4DDB-8114-527D121A7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970" y="4292189"/>
              <a:ext cx="2723229" cy="160991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37A7C0C-A948-4A9E-8CAC-4235936A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177" y="4292189"/>
              <a:ext cx="2683190" cy="1609914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70CA477-2D14-4773-847D-D3FF568C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918" y="4293096"/>
              <a:ext cx="2705948" cy="1623569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EEA3E76-E997-4C44-AA6B-304CEB579938}"/>
                </a:ext>
              </a:extLst>
            </p:cNvPr>
            <p:cNvSpPr/>
            <p:nvPr/>
          </p:nvSpPr>
          <p:spPr>
            <a:xfrm>
              <a:off x="7416690" y="2437115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CE262A4-08BC-4CE3-BA10-9E13663B804E}"/>
                </a:ext>
              </a:extLst>
            </p:cNvPr>
            <p:cNvSpPr/>
            <p:nvPr/>
          </p:nvSpPr>
          <p:spPr>
            <a:xfrm>
              <a:off x="7380312" y="450912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ED2FE51-4F33-46E9-B241-C42E9CE42E16}"/>
                </a:ext>
              </a:extLst>
            </p:cNvPr>
            <p:cNvSpPr/>
            <p:nvPr/>
          </p:nvSpPr>
          <p:spPr>
            <a:xfrm>
              <a:off x="4519905" y="448507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CD9BB3B-585D-48F3-AAA3-AD78B4758125}"/>
                </a:ext>
              </a:extLst>
            </p:cNvPr>
            <p:cNvSpPr/>
            <p:nvPr/>
          </p:nvSpPr>
          <p:spPr>
            <a:xfrm>
              <a:off x="4538184" y="242088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29A03B5-8B61-4959-975A-959FA8719D07}"/>
                </a:ext>
              </a:extLst>
            </p:cNvPr>
            <p:cNvSpPr/>
            <p:nvPr/>
          </p:nvSpPr>
          <p:spPr>
            <a:xfrm>
              <a:off x="2396484" y="447825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88FC26D-8FFD-40E5-A0AD-01779103697A}"/>
                </a:ext>
              </a:extLst>
            </p:cNvPr>
            <p:cNvSpPr/>
            <p:nvPr/>
          </p:nvSpPr>
          <p:spPr>
            <a:xfrm>
              <a:off x="2423924" y="242088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FA53ADC6-D257-4845-8C2F-B2C99D68A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1E383656-8A6B-4D17-877A-CDC2E242D1BC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6576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65C251-6520-488A-898A-F6C38BAD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2207734"/>
            <a:ext cx="2723229" cy="16339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9504BB-9714-4AFC-A50F-4CEDBCD1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9" y="2207734"/>
            <a:ext cx="2800671" cy="16766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CB794F-2C2A-49EB-BF0E-3B99039AC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7" y="2181173"/>
            <a:ext cx="2723229" cy="16804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BB21E-C9E7-4126-992A-BE74C64F5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9" y="4221088"/>
            <a:ext cx="2723229" cy="16339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AB78E-E5EF-47A4-8711-7FE9BB9A6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41" y="4197068"/>
            <a:ext cx="2800671" cy="16804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C21A40-81F6-4097-9A15-EC4ADA447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113" y="4221088"/>
            <a:ext cx="2800671" cy="1676668"/>
          </a:xfrm>
          <a:prstGeom prst="rect">
            <a:avLst/>
          </a:prstGeom>
        </p:spPr>
      </p:pic>
      <p:sp>
        <p:nvSpPr>
          <p:cNvPr id="12" name="Text Box 42">
            <a:extLst>
              <a:ext uri="{FF2B5EF4-FFF2-40B4-BE49-F238E27FC236}">
                <a16:creationId xmlns:a16="http://schemas.microsoft.com/office/drawing/2014/main" id="{C1318B15-4E62-4258-B4F8-D446C904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268761"/>
            <a:ext cx="8175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ca-ES" altLang="es-E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ABDFB2-3636-4EA1-9613-FAAF3A756EF2}"/>
              </a:ext>
            </a:extLst>
          </p:cNvPr>
          <p:cNvSpPr/>
          <p:nvPr/>
        </p:nvSpPr>
        <p:spPr>
          <a:xfrm>
            <a:off x="1859280" y="1187460"/>
            <a:ext cx="3176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CÀRREGA I DESCÀRREGA</a:t>
            </a:r>
            <a:endParaRPr lang="ca-ES" alt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AC8CBE-7DF0-48CD-A348-72402023A8D3}"/>
              </a:ext>
            </a:extLst>
          </p:cNvPr>
          <p:cNvSpPr txBox="1"/>
          <p:nvPr/>
        </p:nvSpPr>
        <p:spPr>
          <a:xfrm>
            <a:off x="5015881" y="-3577"/>
            <a:ext cx="565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La gran majoria dels enquestats consideren la C/D com un problema a solucionar.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C25E9D3-E5BA-44DE-A941-36801736E216}"/>
              </a:ext>
            </a:extLst>
          </p:cNvPr>
          <p:cNvSpPr/>
          <p:nvPr/>
        </p:nvSpPr>
        <p:spPr>
          <a:xfrm>
            <a:off x="9708564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13D8CF6-EF5C-402F-9755-CA0B1261C128}"/>
              </a:ext>
            </a:extLst>
          </p:cNvPr>
          <p:cNvSpPr/>
          <p:nvPr/>
        </p:nvSpPr>
        <p:spPr>
          <a:xfrm>
            <a:off x="9708564" y="4509120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52896A-9852-4E2E-AF90-885720751FFD}"/>
              </a:ext>
            </a:extLst>
          </p:cNvPr>
          <p:cNvSpPr/>
          <p:nvPr/>
        </p:nvSpPr>
        <p:spPr>
          <a:xfrm>
            <a:off x="6756236" y="4412826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82A975-53A6-41D5-B51E-F86697A132BF}"/>
              </a:ext>
            </a:extLst>
          </p:cNvPr>
          <p:cNvSpPr/>
          <p:nvPr/>
        </p:nvSpPr>
        <p:spPr>
          <a:xfrm>
            <a:off x="6816080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F6DB4EE-3FCD-488D-B501-791B3E88B6A3}"/>
              </a:ext>
            </a:extLst>
          </p:cNvPr>
          <p:cNvSpPr/>
          <p:nvPr/>
        </p:nvSpPr>
        <p:spPr>
          <a:xfrm>
            <a:off x="3863752" y="4437112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801618B-1BAF-4DF6-AE87-5334A82D2091}"/>
              </a:ext>
            </a:extLst>
          </p:cNvPr>
          <p:cNvSpPr/>
          <p:nvPr/>
        </p:nvSpPr>
        <p:spPr>
          <a:xfrm>
            <a:off x="3875916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arcador de número de diapositiva 2">
            <a:extLst>
              <a:ext uri="{FF2B5EF4-FFF2-40B4-BE49-F238E27FC236}">
                <a16:creationId xmlns:a16="http://schemas.microsoft.com/office/drawing/2014/main" id="{C6D2520E-4273-45CB-BE89-80E87D0AE8CA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 sz="1000"/>
              <a:pPr/>
              <a:t>14</a:t>
            </a:fld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135652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21E931-063F-4B85-AB84-A1F03CF8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42" y="2181173"/>
            <a:ext cx="2733015" cy="16398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8B85E9-2700-4182-9A0C-3BDE1BB9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177" y="2181173"/>
            <a:ext cx="2733015" cy="16398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383FF2-846B-4685-941E-03E872E5A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53" y="2181172"/>
            <a:ext cx="2733015" cy="16398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B4EC59-CDED-41F0-9FDA-8B0C0363A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429" y="4213138"/>
            <a:ext cx="2729762" cy="16378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691BC6-AFBB-4643-9790-5B04B795E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853" y="4214957"/>
            <a:ext cx="2822589" cy="16342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D17D71-ACDE-45FB-BD2E-5C160AE5C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103" y="4211317"/>
            <a:ext cx="2664354" cy="163785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6746A2-458C-41BF-906E-813E252EA55B}"/>
              </a:ext>
            </a:extLst>
          </p:cNvPr>
          <p:cNvSpPr/>
          <p:nvPr/>
        </p:nvSpPr>
        <p:spPr>
          <a:xfrm>
            <a:off x="1859280" y="1187460"/>
            <a:ext cx="3176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CÀRREGA I DESCÀRREGA</a:t>
            </a:r>
            <a:endParaRPr lang="ca-ES" alt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196E63-43E2-4521-8158-AB4013F582AB}"/>
              </a:ext>
            </a:extLst>
          </p:cNvPr>
          <p:cNvSpPr txBox="1"/>
          <p:nvPr/>
        </p:nvSpPr>
        <p:spPr>
          <a:xfrm>
            <a:off x="5015881" y="128826"/>
            <a:ext cx="565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La C/D és font de contaminació i soroll però no genera molts accidents en </a:t>
            </a:r>
            <a:r>
              <a:rPr lang="ca-ES"/>
              <a:t>aquesta convivencia</a:t>
            </a:r>
            <a:r>
              <a:rPr lang="ca-ES" dirty="0"/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2C61E8E-CC83-4B31-A088-853CA0570D75}"/>
              </a:ext>
            </a:extLst>
          </p:cNvPr>
          <p:cNvSpPr/>
          <p:nvPr/>
        </p:nvSpPr>
        <p:spPr>
          <a:xfrm>
            <a:off x="8844468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098BCBD-BEB0-4922-8E32-0D3A847B3678}"/>
              </a:ext>
            </a:extLst>
          </p:cNvPr>
          <p:cNvSpPr/>
          <p:nvPr/>
        </p:nvSpPr>
        <p:spPr>
          <a:xfrm>
            <a:off x="8749853" y="4405775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8CE9050-2EF3-437D-9E71-5C51362A4C94}"/>
              </a:ext>
            </a:extLst>
          </p:cNvPr>
          <p:cNvSpPr/>
          <p:nvPr/>
        </p:nvSpPr>
        <p:spPr>
          <a:xfrm>
            <a:off x="6756236" y="4412826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81ECDD3-6F0B-4645-923F-FF0A3E8FD600}"/>
              </a:ext>
            </a:extLst>
          </p:cNvPr>
          <p:cNvSpPr/>
          <p:nvPr/>
        </p:nvSpPr>
        <p:spPr>
          <a:xfrm>
            <a:off x="6672064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F301FAE-FFD6-4335-9EE6-84B49FCAF58C}"/>
              </a:ext>
            </a:extLst>
          </p:cNvPr>
          <p:cNvSpPr/>
          <p:nvPr/>
        </p:nvSpPr>
        <p:spPr>
          <a:xfrm>
            <a:off x="3875916" y="4437112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E6C828A-732F-4465-82E6-B2EDA0BF46C9}"/>
              </a:ext>
            </a:extLst>
          </p:cNvPr>
          <p:cNvSpPr/>
          <p:nvPr/>
        </p:nvSpPr>
        <p:spPr>
          <a:xfrm>
            <a:off x="3875916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41658DDC-DD8F-4AC2-9A6D-F3BAAA44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268761"/>
            <a:ext cx="8175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ca-ES" altLang="es-E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Marcador de número de diapositiva 2">
            <a:extLst>
              <a:ext uri="{FF2B5EF4-FFF2-40B4-BE49-F238E27FC236}">
                <a16:creationId xmlns:a16="http://schemas.microsoft.com/office/drawing/2014/main" id="{6DF2D813-D0FF-406B-8965-0C582CFE3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8256" y="6610663"/>
            <a:ext cx="376550" cy="268351"/>
          </a:xfrm>
        </p:spPr>
        <p:txBody>
          <a:bodyPr/>
          <a:lstStyle/>
          <a:p>
            <a:pPr algn="r"/>
            <a:fld id="{839A112A-3340-448B-BD3D-E7A3CC56ED62}" type="slidenum">
              <a:rPr lang="ca-ES" sz="1000"/>
              <a:pPr algn="r"/>
              <a:t>15</a:t>
            </a:fld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225336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C2BCD4-319A-4181-894B-B3B97A61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10" y="2181171"/>
            <a:ext cx="2735843" cy="16378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418241-2B8F-4121-A26C-9025FEDD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702" y="2181171"/>
            <a:ext cx="2729762" cy="16378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D26C74-51B6-4CE0-8D2E-A1E2B96E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070" y="2181173"/>
            <a:ext cx="2729762" cy="1637857"/>
          </a:xfrm>
          <a:prstGeom prst="rect">
            <a:avLst/>
          </a:prstGeom>
        </p:spPr>
      </p:pic>
      <p:sp>
        <p:nvSpPr>
          <p:cNvPr id="8" name="Text Box 42">
            <a:extLst>
              <a:ext uri="{FF2B5EF4-FFF2-40B4-BE49-F238E27FC236}">
                <a16:creationId xmlns:a16="http://schemas.microsoft.com/office/drawing/2014/main" id="{87250828-C3E6-4868-8655-2183AD4F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268761"/>
            <a:ext cx="8175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ca-ES" altLang="es-E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94999A-E239-45C4-9D8F-A6663B511058}"/>
              </a:ext>
            </a:extLst>
          </p:cNvPr>
          <p:cNvSpPr/>
          <p:nvPr/>
        </p:nvSpPr>
        <p:spPr>
          <a:xfrm>
            <a:off x="1859280" y="1187460"/>
            <a:ext cx="512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SEGURETAT I ACCESSIBILITAT</a:t>
            </a:r>
            <a:endParaRPr lang="ca-ES" alt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A66156-CCEC-411B-9CCD-7A029C9D54BF}"/>
              </a:ext>
            </a:extLst>
          </p:cNvPr>
          <p:cNvSpPr txBox="1"/>
          <p:nvPr/>
        </p:nvSpPr>
        <p:spPr>
          <a:xfrm>
            <a:off x="5015881" y="128826"/>
            <a:ext cx="565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La seguretat en els desplaçaments es percep com a bona en tots els casos.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DB9C500-5D3D-46A2-BB90-01AC804AFFC5}"/>
              </a:ext>
            </a:extLst>
          </p:cNvPr>
          <p:cNvSpPr/>
          <p:nvPr/>
        </p:nvSpPr>
        <p:spPr>
          <a:xfrm>
            <a:off x="8832304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24FEC3C-63B6-4ED2-BE31-8AE8FA87F379}"/>
              </a:ext>
            </a:extLst>
          </p:cNvPr>
          <p:cNvSpPr/>
          <p:nvPr/>
        </p:nvSpPr>
        <p:spPr>
          <a:xfrm>
            <a:off x="6036156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79AC44-BE58-4B65-BDBF-04A232A75A81}"/>
              </a:ext>
            </a:extLst>
          </p:cNvPr>
          <p:cNvSpPr/>
          <p:nvPr/>
        </p:nvSpPr>
        <p:spPr>
          <a:xfrm>
            <a:off x="3143672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42E04B-FD84-4988-9866-B87CC1728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182" y="4203125"/>
            <a:ext cx="2729762" cy="16378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7FE0F1-B033-4ABE-A381-34DA65E6D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90" y="4217522"/>
            <a:ext cx="2729762" cy="16378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A6971B-FBB1-48A3-888A-C5C0A2B7D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702" y="4203124"/>
            <a:ext cx="2729762" cy="1637857"/>
          </a:xfrm>
          <a:prstGeom prst="rect">
            <a:avLst/>
          </a:prstGeom>
        </p:spPr>
      </p:pic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2A9ACD75-6D58-4DBF-B122-860EAE1F7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8256" y="6610663"/>
            <a:ext cx="376550" cy="268351"/>
          </a:xfrm>
        </p:spPr>
        <p:txBody>
          <a:bodyPr/>
          <a:lstStyle/>
          <a:p>
            <a:pPr algn="r"/>
            <a:fld id="{839A112A-3340-448B-BD3D-E7A3CC56ED62}" type="slidenum">
              <a:rPr lang="ca-ES" sz="1000"/>
              <a:pPr algn="r"/>
              <a:t>16</a:t>
            </a:fld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57499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E8DFEF-5C00-40EE-A850-C746AA93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35" y="2187389"/>
            <a:ext cx="2735844" cy="1641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FF25FC-74EA-4966-83AF-D134BB9A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70" y="2181171"/>
            <a:ext cx="2735844" cy="16477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AC37D2-5678-466A-9D97-04A4349C641A}"/>
              </a:ext>
            </a:extLst>
          </p:cNvPr>
          <p:cNvSpPr txBox="1"/>
          <p:nvPr/>
        </p:nvSpPr>
        <p:spPr>
          <a:xfrm>
            <a:off x="5015881" y="37074"/>
            <a:ext cx="5654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No es perceben problemes de disponibilitat d’aparcament als equipaments i l’accés a centres hospitalaris no es gaire problema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71552D4-4255-4E37-BC3E-23AAD6D9D0DB}"/>
              </a:ext>
            </a:extLst>
          </p:cNvPr>
          <p:cNvSpPr/>
          <p:nvPr/>
        </p:nvSpPr>
        <p:spPr>
          <a:xfrm>
            <a:off x="5886083" y="242088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498A44E-A059-482A-8FB1-A85713503DE8}"/>
              </a:ext>
            </a:extLst>
          </p:cNvPr>
          <p:cNvSpPr/>
          <p:nvPr/>
        </p:nvSpPr>
        <p:spPr>
          <a:xfrm>
            <a:off x="3150239" y="2492896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009AEB16-A718-41EF-802F-7A477F16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268761"/>
            <a:ext cx="8175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ca-ES" altLang="es-E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4BC2373-4B7D-454D-9938-A2871ADDC331}"/>
              </a:ext>
            </a:extLst>
          </p:cNvPr>
          <p:cNvSpPr/>
          <p:nvPr/>
        </p:nvSpPr>
        <p:spPr>
          <a:xfrm>
            <a:off x="1859280" y="1187460"/>
            <a:ext cx="512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SEGURETAT I ACCESSIBILITAT</a:t>
            </a:r>
            <a:endParaRPr lang="ca-ES" alt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212869-3EF2-4D30-90D8-CC594EA18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400" y="4221088"/>
            <a:ext cx="2735844" cy="16378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2D9586-7FC0-4B6C-B114-994A54B1C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43" y="4221089"/>
            <a:ext cx="2735844" cy="1641507"/>
          </a:xfrm>
          <a:prstGeom prst="rect">
            <a:avLst/>
          </a:prstGeom>
        </p:spPr>
      </p:pic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F42C2C7B-0C53-4829-81C9-22620DF4F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8256" y="6610663"/>
            <a:ext cx="376550" cy="268351"/>
          </a:xfrm>
        </p:spPr>
        <p:txBody>
          <a:bodyPr/>
          <a:lstStyle/>
          <a:p>
            <a:pPr algn="r"/>
            <a:fld id="{839A112A-3340-448B-BD3D-E7A3CC56ED62}" type="slidenum">
              <a:rPr lang="ca-ES" sz="1000"/>
              <a:pPr algn="r"/>
              <a:t>17</a:t>
            </a:fld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692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2">
            <a:extLst>
              <a:ext uri="{FF2B5EF4-FFF2-40B4-BE49-F238E27FC236}">
                <a16:creationId xmlns:a16="http://schemas.microsoft.com/office/drawing/2014/main" id="{C458CDD4-92C5-4371-87AA-19593E65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56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712582-2B97-487D-AA56-D19DF5344EEE}"/>
              </a:ext>
            </a:extLst>
          </p:cNvPr>
          <p:cNvSpPr txBox="1"/>
          <p:nvPr/>
        </p:nvSpPr>
        <p:spPr>
          <a:xfrm>
            <a:off x="4663902" y="687"/>
            <a:ext cx="6004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Apareix el problema de voreres estretes i inaccessibles, no es percep problema amb la manca de passos de vianants.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F186C41-40AB-43EC-84A1-5F729CA19E55}"/>
              </a:ext>
            </a:extLst>
          </p:cNvPr>
          <p:cNvGrpSpPr/>
          <p:nvPr/>
        </p:nvGrpSpPr>
        <p:grpSpPr>
          <a:xfrm>
            <a:off x="1775678" y="2036711"/>
            <a:ext cx="8712810" cy="3768553"/>
            <a:chOff x="323528" y="2276872"/>
            <a:chExt cx="8461990" cy="354378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40FBAC-9A54-42E5-B91A-839FA0B8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79" y="2276872"/>
              <a:ext cx="2729003" cy="163740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4A9DB0A-CE07-49DF-BC0A-90101D519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2276872"/>
              <a:ext cx="2729003" cy="163740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A515140-BF1D-46D6-8C5C-68B2AC8A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6515" y="2276872"/>
              <a:ext cx="2729003" cy="163740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F785188-339E-4130-8438-BAA4D8988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28" y="4222080"/>
              <a:ext cx="2664296" cy="159857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04BDD48-DFBF-456A-A6ED-16B860764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9013" y="4222080"/>
              <a:ext cx="2729003" cy="159152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AC77CED-D582-4C2B-A6BD-C370F5583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4743" y="4229131"/>
              <a:ext cx="2641851" cy="1591527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57B912F-1A76-410E-ADD4-93B2714BC801}"/>
                </a:ext>
              </a:extLst>
            </p:cNvPr>
            <p:cNvSpPr/>
            <p:nvPr/>
          </p:nvSpPr>
          <p:spPr>
            <a:xfrm>
              <a:off x="7236296" y="249289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42991A6-7102-4AF5-8666-48EBB529629F}"/>
                </a:ext>
              </a:extLst>
            </p:cNvPr>
            <p:cNvSpPr/>
            <p:nvPr/>
          </p:nvSpPr>
          <p:spPr>
            <a:xfrm>
              <a:off x="7225853" y="4405775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A3E20DC-6CFF-4A61-9C5C-CCBE0763C7F6}"/>
                </a:ext>
              </a:extLst>
            </p:cNvPr>
            <p:cNvSpPr/>
            <p:nvPr/>
          </p:nvSpPr>
          <p:spPr>
            <a:xfrm>
              <a:off x="4932040" y="441282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021F718-0B2F-4CD4-9C50-DDD4542ADE2E}"/>
                </a:ext>
              </a:extLst>
            </p:cNvPr>
            <p:cNvSpPr/>
            <p:nvPr/>
          </p:nvSpPr>
          <p:spPr>
            <a:xfrm>
              <a:off x="5216127" y="2481249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8A888C2-9513-4E7D-8E6A-BDCFF1A96B1A}"/>
                </a:ext>
              </a:extLst>
            </p:cNvPr>
            <p:cNvSpPr/>
            <p:nvPr/>
          </p:nvSpPr>
          <p:spPr>
            <a:xfrm>
              <a:off x="2014546" y="443711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45F35F-3B36-4B73-888F-F4B6B8201121}"/>
                </a:ext>
              </a:extLst>
            </p:cNvPr>
            <p:cNvSpPr/>
            <p:nvPr/>
          </p:nvSpPr>
          <p:spPr>
            <a:xfrm>
              <a:off x="2351916" y="249289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D2C7297-2D14-4E0B-A3C2-28A0CC47A3B0}"/>
              </a:ext>
            </a:extLst>
          </p:cNvPr>
          <p:cNvSpPr/>
          <p:nvPr/>
        </p:nvSpPr>
        <p:spPr>
          <a:xfrm>
            <a:off x="1775679" y="8971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VIANANTS</a:t>
            </a:r>
            <a:endParaRPr lang="ca-ES" altLang="es-ES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7B2D184-F6B3-4B25-8634-045063D02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3" y="6021289"/>
            <a:ext cx="1579001" cy="286537"/>
          </a:xfrm>
          <a:prstGeom prst="rect">
            <a:avLst/>
          </a:prstGeom>
        </p:spPr>
      </p:pic>
      <p:sp>
        <p:nvSpPr>
          <p:cNvPr id="21" name="Marcador de número de diapositiva 2">
            <a:extLst>
              <a:ext uri="{FF2B5EF4-FFF2-40B4-BE49-F238E27FC236}">
                <a16:creationId xmlns:a16="http://schemas.microsoft.com/office/drawing/2014/main" id="{EE8CDBA9-3DAB-4514-A109-DB3C1E7D4DCB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9031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2">
            <a:extLst>
              <a:ext uri="{FF2B5EF4-FFF2-40B4-BE49-F238E27FC236}">
                <a16:creationId xmlns:a16="http://schemas.microsoft.com/office/drawing/2014/main" id="{50A63EB0-595E-44E2-A6F0-EC17EA18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89DA02-079A-43C5-B78F-5B0C38DCE1BB}"/>
              </a:ext>
            </a:extLst>
          </p:cNvPr>
          <p:cNvSpPr txBox="1"/>
          <p:nvPr/>
        </p:nvSpPr>
        <p:spPr>
          <a:xfrm>
            <a:off x="4655840" y="26945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També problemes importants d’ocupació dels carrers i de convivència amb la bici i els VMP.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68D8864-5C6C-4B18-BC61-1A4451990781}"/>
              </a:ext>
            </a:extLst>
          </p:cNvPr>
          <p:cNvGrpSpPr/>
          <p:nvPr/>
        </p:nvGrpSpPr>
        <p:grpSpPr>
          <a:xfrm>
            <a:off x="1847529" y="2060878"/>
            <a:ext cx="8542957" cy="3672379"/>
            <a:chOff x="323528" y="2204863"/>
            <a:chExt cx="8542957" cy="367237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AA6EFD6-AFC0-4CFF-9EED-10CEBA46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2204864"/>
              <a:ext cx="2740754" cy="164445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559529C-2F0D-4633-A639-EF972E406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5046" y="2204863"/>
              <a:ext cx="2740754" cy="164445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11ACB7A-0C3B-49EA-A3C6-3E5CB1A9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5731" y="2204864"/>
              <a:ext cx="2664296" cy="164445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70495E7-C801-4EC1-AC7D-6D752BE5B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070" y="4232790"/>
              <a:ext cx="2701587" cy="162095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BED5D7A-AFAF-4AD2-AC06-8A64BC8E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5402" y="4232790"/>
              <a:ext cx="2740754" cy="1644452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B610B64-2FD5-42CC-86F4-F699FA3A6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5731" y="4209289"/>
              <a:ext cx="2740754" cy="1644453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9E50D47-75BF-426F-99B5-9619ABD7403E}"/>
                </a:ext>
              </a:extLst>
            </p:cNvPr>
            <p:cNvSpPr/>
            <p:nvPr/>
          </p:nvSpPr>
          <p:spPr>
            <a:xfrm>
              <a:off x="8100392" y="2481249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F087323-0CA6-4165-A76E-F93C571F1D63}"/>
                </a:ext>
              </a:extLst>
            </p:cNvPr>
            <p:cNvSpPr/>
            <p:nvPr/>
          </p:nvSpPr>
          <p:spPr>
            <a:xfrm>
              <a:off x="8100392" y="4405775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F87CD21-5345-4D98-BAFE-CC81FBE5C731}"/>
                </a:ext>
              </a:extLst>
            </p:cNvPr>
            <p:cNvSpPr/>
            <p:nvPr/>
          </p:nvSpPr>
          <p:spPr>
            <a:xfrm>
              <a:off x="5232236" y="441282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7A39574-1BC7-44DE-B3BE-D64E297C5A1D}"/>
                </a:ext>
              </a:extLst>
            </p:cNvPr>
            <p:cNvSpPr/>
            <p:nvPr/>
          </p:nvSpPr>
          <p:spPr>
            <a:xfrm>
              <a:off x="5216127" y="2481249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F022AD2-19A3-4DC2-8F65-F25C196C2851}"/>
                </a:ext>
              </a:extLst>
            </p:cNvPr>
            <p:cNvSpPr/>
            <p:nvPr/>
          </p:nvSpPr>
          <p:spPr>
            <a:xfrm>
              <a:off x="2351916" y="443711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C4B23ED-24F3-42F4-A386-F5FE5B98C9B0}"/>
                </a:ext>
              </a:extLst>
            </p:cNvPr>
            <p:cNvSpPr/>
            <p:nvPr/>
          </p:nvSpPr>
          <p:spPr>
            <a:xfrm>
              <a:off x="2351916" y="249289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67A233-5B67-428A-BAF5-C230EAC934A2}"/>
              </a:ext>
            </a:extLst>
          </p:cNvPr>
          <p:cNvSpPr/>
          <p:nvPr/>
        </p:nvSpPr>
        <p:spPr>
          <a:xfrm>
            <a:off x="1780288" y="895397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VIANANTS</a:t>
            </a:r>
            <a:endParaRPr lang="ca-ES" altLang="es-ES" b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98ADFF3-0706-4685-81D2-5908AFCF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2784"/>
            <a:ext cx="1579001" cy="286537"/>
          </a:xfrm>
          <a:prstGeom prst="rect">
            <a:avLst/>
          </a:prstGeom>
        </p:spPr>
      </p:pic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E8DD9C9F-59DF-4CD5-B31E-638BF4BC8EDE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8490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9F166A-ED95-4E1D-B49C-775E5A67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985445"/>
            <a:ext cx="2808312" cy="1771397"/>
          </a:xfrm>
          <a:prstGeom prst="rect">
            <a:avLst/>
          </a:prstGeom>
        </p:spPr>
      </p:pic>
      <p:sp>
        <p:nvSpPr>
          <p:cNvPr id="10" name="Text Box 42">
            <a:extLst>
              <a:ext uri="{FF2B5EF4-FFF2-40B4-BE49-F238E27FC236}">
                <a16:creationId xmlns:a16="http://schemas.microsoft.com/office/drawing/2014/main" id="{E6939E01-F347-407A-8410-C53F1117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15DD09-C6FB-46EC-80A9-F5B12A104AF9}"/>
              </a:ext>
            </a:extLst>
          </p:cNvPr>
          <p:cNvSpPr txBox="1"/>
          <p:nvPr/>
        </p:nvSpPr>
        <p:spPr>
          <a:xfrm>
            <a:off x="5015881" y="188640"/>
            <a:ext cx="565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S’aprecia una risc moderat o baix d’accidents i la contaminació és una preocupació.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47A1BD3-98AD-42CA-9262-01EEBB6719BB}"/>
              </a:ext>
            </a:extLst>
          </p:cNvPr>
          <p:cNvGrpSpPr/>
          <p:nvPr/>
        </p:nvGrpSpPr>
        <p:grpSpPr>
          <a:xfrm>
            <a:off x="1847528" y="2020912"/>
            <a:ext cx="8567040" cy="3568328"/>
            <a:chOff x="370633" y="2038201"/>
            <a:chExt cx="8567040" cy="356832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D99ED06-CE61-4EDC-9848-775AFF59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7843" y="2038201"/>
              <a:ext cx="2808313" cy="177139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8293FF1-F798-4976-86FE-D926530D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33" y="2038201"/>
              <a:ext cx="2740754" cy="164445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2F65AF5-B651-4857-ACD9-F0671169E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33" y="3962076"/>
              <a:ext cx="2740754" cy="16444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171D2EB-2ECA-482C-B3F2-2AD13019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033" y="3861380"/>
              <a:ext cx="2908582" cy="174514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C27C3C0-8B81-4455-AD7C-457DDC74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7907" y="3861380"/>
              <a:ext cx="2879766" cy="172786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556AC1D-31A6-47D1-B01F-4CDE8195CCB7}"/>
                </a:ext>
              </a:extLst>
            </p:cNvPr>
            <p:cNvSpPr/>
            <p:nvPr/>
          </p:nvSpPr>
          <p:spPr>
            <a:xfrm>
              <a:off x="7596336" y="234888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AFEA504-4882-4739-9770-C3628EAC9EAC}"/>
                </a:ext>
              </a:extLst>
            </p:cNvPr>
            <p:cNvSpPr/>
            <p:nvPr/>
          </p:nvSpPr>
          <p:spPr>
            <a:xfrm>
              <a:off x="7721659" y="418254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FA2F83A-46C1-4240-B809-B067A2E75B20}"/>
                </a:ext>
              </a:extLst>
            </p:cNvPr>
            <p:cNvSpPr/>
            <p:nvPr/>
          </p:nvSpPr>
          <p:spPr>
            <a:xfrm>
              <a:off x="5263869" y="4132918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B8B97DE-7533-40C0-BB0C-B0E4D36AFAC1}"/>
                </a:ext>
              </a:extLst>
            </p:cNvPr>
            <p:cNvSpPr/>
            <p:nvPr/>
          </p:nvSpPr>
          <p:spPr>
            <a:xfrm>
              <a:off x="5249994" y="2361521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33D7426-992D-4392-B94E-6BDD4836E7A6}"/>
                </a:ext>
              </a:extLst>
            </p:cNvPr>
            <p:cNvSpPr/>
            <p:nvPr/>
          </p:nvSpPr>
          <p:spPr>
            <a:xfrm>
              <a:off x="1612841" y="4172234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1F86D4B-1AA9-46EE-8548-8E17DD308FA1}"/>
                </a:ext>
              </a:extLst>
            </p:cNvPr>
            <p:cNvSpPr/>
            <p:nvPr/>
          </p:nvSpPr>
          <p:spPr>
            <a:xfrm>
              <a:off x="1707330" y="227687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73337F5-7A20-4DEC-A20B-1500B4641242}"/>
              </a:ext>
            </a:extLst>
          </p:cNvPr>
          <p:cNvSpPr/>
          <p:nvPr/>
        </p:nvSpPr>
        <p:spPr>
          <a:xfrm>
            <a:off x="1793178" y="90102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VIANANTS</a:t>
            </a:r>
            <a:endParaRPr lang="ca-ES" altLang="es-ES" b="1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D2785A4-61D5-42B0-8D21-81F481C7A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1289"/>
            <a:ext cx="1579001" cy="286537"/>
          </a:xfrm>
          <a:prstGeom prst="rect">
            <a:avLst/>
          </a:prstGeom>
        </p:spPr>
      </p:pic>
      <p:sp>
        <p:nvSpPr>
          <p:cNvPr id="24" name="Marcador de número de diapositiva 2">
            <a:extLst>
              <a:ext uri="{FF2B5EF4-FFF2-40B4-BE49-F238E27FC236}">
                <a16:creationId xmlns:a16="http://schemas.microsoft.com/office/drawing/2014/main" id="{7F5666B9-53E8-49DB-B9E5-B9D2305F0D29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4735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246876-7786-47AB-AFF9-93E80A6A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67" y="1985442"/>
            <a:ext cx="2736304" cy="18578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1EB6E5-F23D-4AE6-ABFB-6C1BBB62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7" y="1995737"/>
            <a:ext cx="2808313" cy="1857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EDF099-5AF8-4125-800C-5EA848698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1985443"/>
            <a:ext cx="2880320" cy="18578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9A5E9CA-BB74-406A-B203-7C5F1B686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30" y="4167776"/>
            <a:ext cx="2880319" cy="18241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F4A6C2-5026-4075-B76B-E8EEE13D5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048" y="4038703"/>
            <a:ext cx="2808313" cy="18146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9972853-0579-43C1-9EAF-7FD786E9D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620" y="4167777"/>
            <a:ext cx="2736304" cy="1771397"/>
          </a:xfrm>
          <a:prstGeom prst="rect">
            <a:avLst/>
          </a:prstGeom>
        </p:spPr>
      </p:pic>
      <p:sp>
        <p:nvSpPr>
          <p:cNvPr id="10" name="Text Box 42">
            <a:extLst>
              <a:ext uri="{FF2B5EF4-FFF2-40B4-BE49-F238E27FC236}">
                <a16:creationId xmlns:a16="http://schemas.microsoft.com/office/drawing/2014/main" id="{EA49C88E-C816-45D5-9E4B-82965B1D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33EBB8-5B83-4205-A4E6-2F47CA023CC2}"/>
              </a:ext>
            </a:extLst>
          </p:cNvPr>
          <p:cNvSpPr txBox="1"/>
          <p:nvPr/>
        </p:nvSpPr>
        <p:spPr>
          <a:xfrm>
            <a:off x="4627584" y="-4705"/>
            <a:ext cx="5984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La seguretat del vianant és percep bona durant el dia i pitjor durant la nit.</a:t>
            </a:r>
          </a:p>
          <a:p>
            <a:r>
              <a:rPr lang="ca-ES" dirty="0"/>
              <a:t>Les terrasses no es veuen com un problema greu de mobilitat.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CBBF243-3203-4557-8F73-DC04EFEBF5B8}"/>
              </a:ext>
            </a:extLst>
          </p:cNvPr>
          <p:cNvSpPr/>
          <p:nvPr/>
        </p:nvSpPr>
        <p:spPr>
          <a:xfrm>
            <a:off x="9772422" y="2328656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28E0FF4-79B2-4F16-A195-50C797AE7536}"/>
              </a:ext>
            </a:extLst>
          </p:cNvPr>
          <p:cNvSpPr/>
          <p:nvPr/>
        </p:nvSpPr>
        <p:spPr>
          <a:xfrm>
            <a:off x="6272699" y="4333935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74DFC0-2558-4074-B646-84CB12651662}"/>
              </a:ext>
            </a:extLst>
          </p:cNvPr>
          <p:cNvSpPr/>
          <p:nvPr/>
        </p:nvSpPr>
        <p:spPr>
          <a:xfrm>
            <a:off x="9301976" y="4507937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34D4B58-95A4-45A2-B1C8-5B97A2023BB1}"/>
              </a:ext>
            </a:extLst>
          </p:cNvPr>
          <p:cNvSpPr/>
          <p:nvPr/>
        </p:nvSpPr>
        <p:spPr>
          <a:xfrm>
            <a:off x="6108164" y="240120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1BFEA9-2818-48B7-94FD-818B00AE1D8E}"/>
              </a:ext>
            </a:extLst>
          </p:cNvPr>
          <p:cNvSpPr/>
          <p:nvPr/>
        </p:nvSpPr>
        <p:spPr>
          <a:xfrm>
            <a:off x="3481601" y="458112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4DBBC42-43F4-4A83-AE03-C0409DD07E9D}"/>
              </a:ext>
            </a:extLst>
          </p:cNvPr>
          <p:cNvSpPr/>
          <p:nvPr/>
        </p:nvSpPr>
        <p:spPr>
          <a:xfrm>
            <a:off x="3538546" y="236272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831476-F05F-41C9-9DAE-4DB9A61C7E59}"/>
              </a:ext>
            </a:extLst>
          </p:cNvPr>
          <p:cNvSpPr/>
          <p:nvPr/>
        </p:nvSpPr>
        <p:spPr>
          <a:xfrm>
            <a:off x="1775521" y="89942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VIANANTS</a:t>
            </a:r>
            <a:endParaRPr lang="ca-ES" altLang="es-ES" b="1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F9CD857-A320-4202-B594-2012196C6E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925" y="5948340"/>
            <a:ext cx="1579001" cy="286537"/>
          </a:xfrm>
          <a:prstGeom prst="rect">
            <a:avLst/>
          </a:prstGeom>
        </p:spPr>
      </p:pic>
      <p:sp>
        <p:nvSpPr>
          <p:cNvPr id="24" name="Marcador de número de diapositiva 2">
            <a:extLst>
              <a:ext uri="{FF2B5EF4-FFF2-40B4-BE49-F238E27FC236}">
                <a16:creationId xmlns:a16="http://schemas.microsoft.com/office/drawing/2014/main" id="{AB0A34B4-11E4-42EF-BA8F-146C945DB565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4709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2">
            <a:extLst>
              <a:ext uri="{FF2B5EF4-FFF2-40B4-BE49-F238E27FC236}">
                <a16:creationId xmlns:a16="http://schemas.microsoft.com/office/drawing/2014/main" id="{B22130CB-3C27-48CF-8981-6467B7E8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282" y="1277065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Mitjà de desplaçament habitual segons gènere i edats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261177-945D-4EE7-965E-13CC1A2B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07" y="2000798"/>
            <a:ext cx="3672408" cy="23587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A80E21-C807-47D3-90E9-95C47379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8841"/>
            <a:ext cx="4032212" cy="23816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617DEB-E0EC-4E9C-8D08-752881485CA7}"/>
              </a:ext>
            </a:extLst>
          </p:cNvPr>
          <p:cNvSpPr txBox="1"/>
          <p:nvPr/>
        </p:nvSpPr>
        <p:spPr>
          <a:xfrm>
            <a:off x="4655840" y="-5350"/>
            <a:ext cx="602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Les enquestades es mouen més en modes sostenibles que els enquestats.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FAF831-5113-4F3A-895C-E9EA6EF51023}"/>
              </a:ext>
            </a:extLst>
          </p:cNvPr>
          <p:cNvSpPr/>
          <p:nvPr/>
        </p:nvSpPr>
        <p:spPr>
          <a:xfrm>
            <a:off x="1787005" y="900841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VIANANTS</a:t>
            </a:r>
            <a:endParaRPr lang="ca-ES" alt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E3F62E-A2A8-4EE2-AF39-C52129609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500" y="4705345"/>
            <a:ext cx="1579001" cy="286537"/>
          </a:xfrm>
          <a:prstGeom prst="rect">
            <a:avLst/>
          </a:prstGeom>
        </p:spPr>
      </p:pic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46AEE715-F5AF-434B-8A4F-98C7A006CE82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266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DE3701-D1C7-425F-BDF6-1CB5F709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988493"/>
            <a:ext cx="2808313" cy="18146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A52040-C767-40F8-9A0D-1F62C8A08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51" y="1980208"/>
            <a:ext cx="2808313" cy="18146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C4B55F-FA2F-4880-8DCC-879D09FED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537" y="1988687"/>
            <a:ext cx="2808313" cy="17648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D8D62F-ABF3-4724-AA00-002DF5C39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151" y="4119452"/>
            <a:ext cx="2801821" cy="1729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384FBA-391F-4858-BF18-4C28AED0F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107" y="4086994"/>
            <a:ext cx="2802056" cy="17267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D19509-B8F0-460A-BB55-2B7CCDF0E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031" y="4086993"/>
            <a:ext cx="2801819" cy="1726753"/>
          </a:xfrm>
          <a:prstGeom prst="rect">
            <a:avLst/>
          </a:prstGeom>
        </p:spPr>
      </p:pic>
      <p:sp>
        <p:nvSpPr>
          <p:cNvPr id="13" name="Text Box 42">
            <a:extLst>
              <a:ext uri="{FF2B5EF4-FFF2-40B4-BE49-F238E27FC236}">
                <a16:creationId xmlns:a16="http://schemas.microsoft.com/office/drawing/2014/main" id="{16777374-C765-4F15-9D3F-B2C5311E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3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A3BA50-721A-49B2-B73A-1DD1A09B8248}"/>
              </a:ext>
            </a:extLst>
          </p:cNvPr>
          <p:cNvSpPr/>
          <p:nvPr/>
        </p:nvSpPr>
        <p:spPr>
          <a:xfrm>
            <a:off x="1775521" y="902574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BICICLETES</a:t>
            </a:r>
            <a:endParaRPr lang="ca-ES" alt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BDADFC-B189-4749-A3DF-88FE4581AD10}"/>
              </a:ext>
            </a:extLst>
          </p:cNvPr>
          <p:cNvSpPr txBox="1"/>
          <p:nvPr/>
        </p:nvSpPr>
        <p:spPr>
          <a:xfrm>
            <a:off x="4579972" y="15040"/>
            <a:ext cx="6090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Es denota la manca de carrils i aparcaments per a bicicletes entre els enquestats (especialment dones de entre 30-64 anys).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9D39E0-9408-45AB-84DA-C349B99F122A}"/>
              </a:ext>
            </a:extLst>
          </p:cNvPr>
          <p:cNvSpPr/>
          <p:nvPr/>
        </p:nvSpPr>
        <p:spPr>
          <a:xfrm>
            <a:off x="9658960" y="228643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E6BFDAF-037A-4ACB-A012-3276BE71B242}"/>
              </a:ext>
            </a:extLst>
          </p:cNvPr>
          <p:cNvSpPr/>
          <p:nvPr/>
        </p:nvSpPr>
        <p:spPr>
          <a:xfrm>
            <a:off x="9636556" y="4372271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E44768-DE3C-4463-B1E9-61B28A2205F5}"/>
              </a:ext>
            </a:extLst>
          </p:cNvPr>
          <p:cNvSpPr/>
          <p:nvPr/>
        </p:nvSpPr>
        <p:spPr>
          <a:xfrm>
            <a:off x="6756236" y="4365104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612CCA5-7E39-4B1B-B9D7-F04791A814EE}"/>
              </a:ext>
            </a:extLst>
          </p:cNvPr>
          <p:cNvSpPr/>
          <p:nvPr/>
        </p:nvSpPr>
        <p:spPr>
          <a:xfrm>
            <a:off x="6740127" y="2348880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B4E40F-0194-4F5D-AED6-C5B771EB1CBE}"/>
              </a:ext>
            </a:extLst>
          </p:cNvPr>
          <p:cNvSpPr/>
          <p:nvPr/>
        </p:nvSpPr>
        <p:spPr>
          <a:xfrm>
            <a:off x="3848217" y="4394670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DE415E3-2F28-4DD8-B96F-27D59966C18F}"/>
              </a:ext>
            </a:extLst>
          </p:cNvPr>
          <p:cNvSpPr/>
          <p:nvPr/>
        </p:nvSpPr>
        <p:spPr>
          <a:xfrm>
            <a:off x="3856500" y="2357173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DFDF3AE-56D5-428B-8670-F986E3326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23" name="Marcador de número de diapositiva 2">
            <a:extLst>
              <a:ext uri="{FF2B5EF4-FFF2-40B4-BE49-F238E27FC236}">
                <a16:creationId xmlns:a16="http://schemas.microsoft.com/office/drawing/2014/main" id="{E291B93A-5018-45B8-A522-F208CE51D0C9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219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DF84A9-C7E1-42A3-8141-4512F1EF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37" y="1844824"/>
            <a:ext cx="2746850" cy="17297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604A2F-95FC-4E9D-822B-8A3049F84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38" y="1844824"/>
            <a:ext cx="2860446" cy="17297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B264E9-7F0C-42C1-B2CD-07EEA3C2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3871753"/>
            <a:ext cx="2766568" cy="17270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8D685B-219A-400C-8B58-2AE4AE646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764" y="3872905"/>
            <a:ext cx="2852521" cy="17259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7D6834F-5BCA-460E-BD41-9CA0B5F9F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379" y="1844825"/>
            <a:ext cx="2852521" cy="17115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932E7F3-B01F-46B4-9735-DAC31F9C8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062" y="3882567"/>
            <a:ext cx="2860447" cy="1716269"/>
          </a:xfrm>
          <a:prstGeom prst="rect">
            <a:avLst/>
          </a:prstGeom>
        </p:spPr>
      </p:pic>
      <p:sp>
        <p:nvSpPr>
          <p:cNvPr id="10" name="Text Box 42">
            <a:extLst>
              <a:ext uri="{FF2B5EF4-FFF2-40B4-BE49-F238E27FC236}">
                <a16:creationId xmlns:a16="http://schemas.microsoft.com/office/drawing/2014/main" id="{6AD9D16B-EFA4-4E60-B041-F435E4EA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246E79-2D5A-4348-A7E3-BEE3663BBD70}"/>
              </a:ext>
            </a:extLst>
          </p:cNvPr>
          <p:cNvSpPr txBox="1"/>
          <p:nvPr/>
        </p:nvSpPr>
        <p:spPr>
          <a:xfrm>
            <a:off x="4652972" y="-3789"/>
            <a:ext cx="6001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El problema de la convivència de la bici amb la resta de vehicles contrasta amb la bona cobertura </a:t>
            </a:r>
            <a:r>
              <a:rPr lang="ca-ES"/>
              <a:t>del Bicing</a:t>
            </a:r>
            <a:r>
              <a:rPr lang="ca-ES" dirty="0"/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F39944D-ACAB-4F4B-B0F9-FBC3DE9970CE}"/>
              </a:ext>
            </a:extLst>
          </p:cNvPr>
          <p:cNvSpPr/>
          <p:nvPr/>
        </p:nvSpPr>
        <p:spPr>
          <a:xfrm>
            <a:off x="8974735" y="2063583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2B9F93E-9E07-4F35-9241-39A57E4E423D}"/>
              </a:ext>
            </a:extLst>
          </p:cNvPr>
          <p:cNvSpPr/>
          <p:nvPr/>
        </p:nvSpPr>
        <p:spPr>
          <a:xfrm>
            <a:off x="8974735" y="4120478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98E468-6775-44A1-8D9E-E9B82463C2F1}"/>
              </a:ext>
            </a:extLst>
          </p:cNvPr>
          <p:cNvSpPr/>
          <p:nvPr/>
        </p:nvSpPr>
        <p:spPr>
          <a:xfrm>
            <a:off x="6754651" y="4127529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A413E7-979A-44F1-9753-FB60B0C8E872}"/>
              </a:ext>
            </a:extLst>
          </p:cNvPr>
          <p:cNvSpPr/>
          <p:nvPr/>
        </p:nvSpPr>
        <p:spPr>
          <a:xfrm>
            <a:off x="5976938" y="2138206"/>
            <a:ext cx="1341613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32DCF50-C3AB-4714-87CF-505905B4DA7F}"/>
              </a:ext>
            </a:extLst>
          </p:cNvPr>
          <p:cNvSpPr/>
          <p:nvPr/>
        </p:nvSpPr>
        <p:spPr>
          <a:xfrm>
            <a:off x="3790159" y="4127529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7EB7DA1-5D31-4EA4-B7B0-304F3B6C1E93}"/>
              </a:ext>
            </a:extLst>
          </p:cNvPr>
          <p:cNvSpPr/>
          <p:nvPr/>
        </p:nvSpPr>
        <p:spPr>
          <a:xfrm>
            <a:off x="3802323" y="2135591"/>
            <a:ext cx="635908" cy="1224136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695F6A3-2E1C-45FD-8552-8B1AE69A60B8}"/>
              </a:ext>
            </a:extLst>
          </p:cNvPr>
          <p:cNvSpPr/>
          <p:nvPr/>
        </p:nvSpPr>
        <p:spPr>
          <a:xfrm>
            <a:off x="1790247" y="90265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BICICLETES</a:t>
            </a:r>
            <a:endParaRPr lang="ca-ES" altLang="es-ES" b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07DE3B3-3949-46CD-BBA2-FD2A6B2BA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3" y="6021289"/>
            <a:ext cx="1579001" cy="286537"/>
          </a:xfrm>
          <a:prstGeom prst="rect">
            <a:avLst/>
          </a:prstGeom>
        </p:spPr>
      </p:pic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1AC58382-36D1-4E8D-9105-6B0C58CF789C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1655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2">
            <a:extLst>
              <a:ext uri="{FF2B5EF4-FFF2-40B4-BE49-F238E27FC236}">
                <a16:creationId xmlns:a16="http://schemas.microsoft.com/office/drawing/2014/main" id="{14888059-3E45-4C8B-94F0-E30BD528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68760"/>
            <a:ext cx="817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Valoració de la problemàtica</a:t>
            </a:r>
            <a:endParaRPr lang="ca-ES" altLang="es-E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B7AD1F-51C9-4015-8CD2-147CFFD8C778}"/>
              </a:ext>
            </a:extLst>
          </p:cNvPr>
          <p:cNvSpPr/>
          <p:nvPr/>
        </p:nvSpPr>
        <p:spPr>
          <a:xfrm>
            <a:off x="1776096" y="899081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es-ES" b="1" dirty="0">
                <a:solidFill>
                  <a:srgbClr val="800000"/>
                </a:solidFill>
              </a:rPr>
              <a:t>ENQUESTES TRANSPORT PÚBLIC</a:t>
            </a:r>
            <a:endParaRPr lang="ca-ES" alt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17A826-A378-4034-9537-0F691E631A1D}"/>
              </a:ext>
            </a:extLst>
          </p:cNvPr>
          <p:cNvSpPr txBox="1"/>
          <p:nvPr/>
        </p:nvSpPr>
        <p:spPr>
          <a:xfrm>
            <a:off x="4660267" y="-12901"/>
            <a:ext cx="6010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206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ca-ES" dirty="0"/>
              <a:t>En general el transport públic es valora adequadament en tots els aspectes, potser una mica pitjor la cobertura.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F793C7C-F421-4EB1-A02A-FDB64F550BBF}"/>
              </a:ext>
            </a:extLst>
          </p:cNvPr>
          <p:cNvGrpSpPr/>
          <p:nvPr/>
        </p:nvGrpSpPr>
        <p:grpSpPr>
          <a:xfrm>
            <a:off x="1866712" y="1916832"/>
            <a:ext cx="8622418" cy="3919634"/>
            <a:chOff x="342712" y="1995263"/>
            <a:chExt cx="8622418" cy="391963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335A384-8BCE-4B44-A55D-39904114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313" y="2038201"/>
              <a:ext cx="2871465" cy="172287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26D2BF6-99C0-4395-B452-C8BDFB69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6267" y="1995263"/>
              <a:ext cx="2871465" cy="181804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49AF6F-BCDE-4AFD-ABB3-DEE83040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713" y="2041624"/>
              <a:ext cx="2717120" cy="1725318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AAC4C90-259F-4860-A51D-8C7735F0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712" y="4149080"/>
              <a:ext cx="2717120" cy="176581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B5E7C5F-6750-44BB-A1B8-B2AF220FF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3665" y="4179993"/>
              <a:ext cx="2871465" cy="1696079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0116910-0582-45B2-8282-77362186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36267" y="4141170"/>
              <a:ext cx="2871465" cy="1773727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4EB6E43-C990-40E4-8296-429847EE1F5A}"/>
                </a:ext>
              </a:extLst>
            </p:cNvPr>
            <p:cNvSpPr/>
            <p:nvPr/>
          </p:nvSpPr>
          <p:spPr>
            <a:xfrm>
              <a:off x="7236296" y="227687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312AA03-0CEE-4364-B7DC-124EABBACA80}"/>
                </a:ext>
              </a:extLst>
            </p:cNvPr>
            <p:cNvSpPr/>
            <p:nvPr/>
          </p:nvSpPr>
          <p:spPr>
            <a:xfrm>
              <a:off x="7740352" y="4415964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3660FE1-FB64-4775-99BB-7773E7791A4B}"/>
                </a:ext>
              </a:extLst>
            </p:cNvPr>
            <p:cNvSpPr/>
            <p:nvPr/>
          </p:nvSpPr>
          <p:spPr>
            <a:xfrm>
              <a:off x="4296132" y="4412826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89AC4F03-5F11-4F53-BDB7-68CEF1647AE8}"/>
                </a:ext>
              </a:extLst>
            </p:cNvPr>
            <p:cNvSpPr/>
            <p:nvPr/>
          </p:nvSpPr>
          <p:spPr>
            <a:xfrm>
              <a:off x="4283968" y="227687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1969D09-5B91-46FC-B2AC-F90C88576A84}"/>
                </a:ext>
              </a:extLst>
            </p:cNvPr>
            <p:cNvSpPr/>
            <p:nvPr/>
          </p:nvSpPr>
          <p:spPr>
            <a:xfrm>
              <a:off x="2135892" y="4437112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3D659A7-9ABC-4F1E-8EEF-4B16BC6420E2}"/>
                </a:ext>
              </a:extLst>
            </p:cNvPr>
            <p:cNvSpPr/>
            <p:nvPr/>
          </p:nvSpPr>
          <p:spPr>
            <a:xfrm>
              <a:off x="2063884" y="2348880"/>
              <a:ext cx="635908" cy="12241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9B2BFA3E-F8CB-4B2D-AAF3-A712970C9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00" y="6024435"/>
            <a:ext cx="1579001" cy="286537"/>
          </a:xfrm>
          <a:prstGeom prst="rect">
            <a:avLst/>
          </a:prstGeom>
        </p:spPr>
      </p:pic>
      <p:sp>
        <p:nvSpPr>
          <p:cNvPr id="23" name="Marcador de número de diapositiva 2">
            <a:extLst>
              <a:ext uri="{FF2B5EF4-FFF2-40B4-BE49-F238E27FC236}">
                <a16:creationId xmlns:a16="http://schemas.microsoft.com/office/drawing/2014/main" id="{C93CB3DE-01D6-4F83-8F7C-5B12E18FAD3B}"/>
              </a:ext>
            </a:extLst>
          </p:cNvPr>
          <p:cNvSpPr txBox="1">
            <a:spLocks/>
          </p:cNvSpPr>
          <p:nvPr/>
        </p:nvSpPr>
        <p:spPr>
          <a:xfrm>
            <a:off x="10278256" y="6610663"/>
            <a:ext cx="376550" cy="26835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39A112A-3340-448B-BD3D-E7A3CC56ED62}" type="slidenum">
              <a:rPr lang="ca-ES"/>
              <a:pPr/>
              <a:t>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5867653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Panorámica</PresentationFormat>
  <Paragraphs>76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Berlin Sans FB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Mañé</dc:creator>
  <cp:lastModifiedBy>Josep Mañé</cp:lastModifiedBy>
  <cp:revision>1</cp:revision>
  <dcterms:created xsi:type="dcterms:W3CDTF">2017-11-24T09:47:57Z</dcterms:created>
  <dcterms:modified xsi:type="dcterms:W3CDTF">2017-11-24T09:48:17Z</dcterms:modified>
</cp:coreProperties>
</file>